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48F_EFC75C7C.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 id="2147483769" r:id="rId5"/>
    <p:sldMasterId id="2147483795" r:id="rId6"/>
  </p:sldMasterIdLst>
  <p:notesMasterIdLst>
    <p:notesMasterId r:id="rId22"/>
  </p:notesMasterIdLst>
  <p:handoutMasterIdLst>
    <p:handoutMasterId r:id="rId23"/>
  </p:handoutMasterIdLst>
  <p:sldIdLst>
    <p:sldId id="280" r:id="rId7"/>
    <p:sldId id="1156" r:id="rId8"/>
    <p:sldId id="1170" r:id="rId9"/>
    <p:sldId id="1171" r:id="rId10"/>
    <p:sldId id="1172" r:id="rId11"/>
    <p:sldId id="1173" r:id="rId12"/>
    <p:sldId id="1174" r:id="rId13"/>
    <p:sldId id="1175" r:id="rId14"/>
    <p:sldId id="1178" r:id="rId15"/>
    <p:sldId id="1177" r:id="rId16"/>
    <p:sldId id="1167" r:id="rId17"/>
    <p:sldId id="1179" r:id="rId18"/>
    <p:sldId id="299" r:id="rId19"/>
    <p:sldId id="443" r:id="rId20"/>
    <p:sldId id="30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8EA9C0-87E8-2053-C055-1EEF7F5FCE72}" name="Ossamah Shabbir" initials="OS" userId="1ac678be3ce76381" providerId="Windows Live"/>
  <p188:author id="{B13DA6E8-D73F-4F76-EA05-74B516C0E739}" name="reindlr@2RingAmerica.onmicrosoft.com" initials="r" userId="reindlr@2RingAmerica.onmicrosoft.com"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oolaard, Thijs" initials="KT" lastIdx="4" clrIdx="0"/>
  <p:cmAuthor id="2" name="Peter Gonda"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F99"/>
    <a:srgbClr val="63A1C9"/>
    <a:srgbClr val="5096C5"/>
    <a:srgbClr val="96BFDB"/>
    <a:srgbClr val="A8C9E0"/>
    <a:srgbClr val="BAD6E8"/>
    <a:srgbClr val="CCE2ED"/>
    <a:srgbClr val="DBEBF2"/>
    <a:srgbClr val="EDF5FA"/>
    <a:srgbClr val="73AB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03" autoAdjust="0"/>
    <p:restoredTop sz="96215" autoAdjust="0"/>
  </p:normalViewPr>
  <p:slideViewPr>
    <p:cSldViewPr snapToGrid="0">
      <p:cViewPr varScale="1">
        <p:scale>
          <a:sx n="116" d="100"/>
          <a:sy n="116" d="100"/>
        </p:scale>
        <p:origin x="68" y="144"/>
      </p:cViewPr>
      <p:guideLst>
        <p:guide orient="horz" pos="2160"/>
        <p:guide pos="3840"/>
      </p:guideLst>
    </p:cSldViewPr>
  </p:slideViewPr>
  <p:outlineViewPr>
    <p:cViewPr>
      <p:scale>
        <a:sx n="33" d="100"/>
        <a:sy n="33" d="100"/>
      </p:scale>
      <p:origin x="0" y="0"/>
    </p:cViewPr>
  </p:outlineViewPr>
  <p:notesTextViewPr>
    <p:cViewPr>
      <p:scale>
        <a:sx n="200" d="100"/>
        <a:sy n="200" d="100"/>
      </p:scale>
      <p:origin x="0" y="0"/>
    </p:cViewPr>
  </p:notesTextViewPr>
  <p:notesViewPr>
    <p:cSldViewPr snapToGrid="0">
      <p:cViewPr varScale="1">
        <p:scale>
          <a:sx n="107" d="100"/>
          <a:sy n="107" d="100"/>
        </p:scale>
        <p:origin x="3200"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dlr@2RingAmerica.onmicrosoft.com" userId="440c5bbf-8f1e-49fd-b402-dada97a4bc52" providerId="ADAL" clId="{BBF24DC6-CA7D-411F-9D18-0C291C28FC7F}"/>
    <pc:docChg chg="modSld">
      <pc:chgData name="reindlr@2RingAmerica.onmicrosoft.com" userId="440c5bbf-8f1e-49fd-b402-dada97a4bc52" providerId="ADAL" clId="{BBF24DC6-CA7D-411F-9D18-0C291C28FC7F}" dt="2022-07-27T14:24:42.009" v="2"/>
      <pc:docMkLst>
        <pc:docMk/>
      </pc:docMkLst>
      <pc:sldChg chg="mod modShow modCm">
        <pc:chgData name="reindlr@2RingAmerica.onmicrosoft.com" userId="440c5bbf-8f1e-49fd-b402-dada97a4bc52" providerId="ADAL" clId="{BBF24DC6-CA7D-411F-9D18-0C291C28FC7F}" dt="2022-07-27T14:24:42.009" v="2"/>
        <pc:sldMkLst>
          <pc:docMk/>
          <pc:sldMk cId="4022819964" sldId="1167"/>
        </pc:sldMkLst>
      </pc:sldChg>
      <pc:sldChg chg="modSp mod">
        <pc:chgData name="reindlr@2RingAmerica.onmicrosoft.com" userId="440c5bbf-8f1e-49fd-b402-dada97a4bc52" providerId="ADAL" clId="{BBF24DC6-CA7D-411F-9D18-0C291C28FC7F}" dt="2022-07-27T14:20:04.466" v="1" actId="20577"/>
        <pc:sldMkLst>
          <pc:docMk/>
          <pc:sldMk cId="928472021" sldId="1173"/>
        </pc:sldMkLst>
        <pc:spChg chg="mod">
          <ac:chgData name="reindlr@2RingAmerica.onmicrosoft.com" userId="440c5bbf-8f1e-49fd-b402-dada97a4bc52" providerId="ADAL" clId="{BBF24DC6-CA7D-411F-9D18-0C291C28FC7F}" dt="2022-07-27T14:20:04.466" v="1" actId="20577"/>
          <ac:spMkLst>
            <pc:docMk/>
            <pc:sldMk cId="928472021" sldId="1173"/>
            <ac:spMk id="4" creationId="{C26D778C-1CFF-5175-D0FD-BBF6E546B0A8}"/>
          </ac:spMkLst>
        </pc:spChg>
      </pc:sldChg>
    </pc:docChg>
  </pc:docChgLst>
</pc:chgInfo>
</file>

<file path=ppt/comments/modernComment_48F_EFC75C7C.xml><?xml version="1.0" encoding="utf-8"?>
<p188:cmLst xmlns:a="http://schemas.openxmlformats.org/drawingml/2006/main" xmlns:r="http://schemas.openxmlformats.org/officeDocument/2006/relationships" xmlns:p188="http://schemas.microsoft.com/office/powerpoint/2018/8/main">
  <p188:cm id="{F0BCADAA-8B26-4972-9FA0-5BFB5355EBF2}" authorId="{B13DA6E8-D73F-4F76-EA05-74B516C0E739}" status="resolved" created="2022-07-19T15:16:46.684" complete="100000">
    <pc:sldMkLst xmlns:pc="http://schemas.microsoft.com/office/powerpoint/2013/main/command">
      <pc:docMk/>
      <pc:sldMk cId="4022819964" sldId="1167"/>
    </pc:sldMkLst>
    <p188:txBody>
      <a:bodyPr/>
      <a:lstStyle/>
      <a:p>
        <a:r>
          <a:rPr lang="en-US"/>
          <a:t>@Ossamah Shabbir: Each use case should be 2 1/2 minutes long. 
We need to provide concrete examples, rather than "themes", so I listed a few here. Please select the most important ones to show and that would fit in that 2.5 minute window. Thank you!</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8C9621-A4B6-4CC3-9C91-E1594225D911}" type="slidenum">
              <a:rPr lang="en-US" smtClean="0"/>
              <a:t>‹#›</a:t>
            </a:fld>
            <a:endParaRPr lang="en-US"/>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4A2227-2AF5-EB41-BE23-528E1AFAE59F}" type="datetimeFigureOut">
              <a:rPr lang="en-US" smtClean="0"/>
              <a:t>7/27/2022</a:t>
            </a:fld>
            <a:endParaRPr lang="en-US"/>
          </a:p>
        </p:txBody>
      </p:sp>
    </p:spTree>
    <p:extLst>
      <p:ext uri="{BB962C8B-B14F-4D97-AF65-F5344CB8AC3E}">
        <p14:creationId xmlns:p14="http://schemas.microsoft.com/office/powerpoint/2010/main" val="4042049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9006B-1BDB-4378-9324-AB7056D14237}" type="datetimeFigureOut">
              <a:rPr lang="en-US" smtClean="0"/>
              <a:t>7/27/2022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92EE7-9961-4DD5-ABC1-DB050D86BC5D}" type="slidenum">
              <a:rPr lang="en-US" smtClean="0"/>
              <a:t>‹#›</a:t>
            </a:fld>
            <a:endParaRPr lang="en-US"/>
          </a:p>
        </p:txBody>
      </p:sp>
    </p:spTree>
    <p:extLst>
      <p:ext uri="{BB962C8B-B14F-4D97-AF65-F5344CB8AC3E}">
        <p14:creationId xmlns:p14="http://schemas.microsoft.com/office/powerpoint/2010/main" val="1649851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07F1CF-D3A6-544B-A3F3-9CB1AB826243}" type="slidenum">
              <a:rPr lang="en-US" smtClean="0"/>
              <a:t>1</a:t>
            </a:fld>
            <a:endParaRPr lang="en-US"/>
          </a:p>
        </p:txBody>
      </p:sp>
    </p:spTree>
    <p:extLst>
      <p:ext uri="{BB962C8B-B14F-4D97-AF65-F5344CB8AC3E}">
        <p14:creationId xmlns:p14="http://schemas.microsoft.com/office/powerpoint/2010/main" val="984270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792EE7-9961-4DD5-ABC1-DB050D86BC5D}" type="slidenum">
              <a:rPr lang="en-US" smtClean="0"/>
              <a:t>2</a:t>
            </a:fld>
            <a:endParaRPr lang="en-US"/>
          </a:p>
        </p:txBody>
      </p:sp>
    </p:spTree>
    <p:extLst>
      <p:ext uri="{BB962C8B-B14F-4D97-AF65-F5344CB8AC3E}">
        <p14:creationId xmlns:p14="http://schemas.microsoft.com/office/powerpoint/2010/main" val="515743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strike="noStrike" dirty="0">
                <a:solidFill>
                  <a:srgbClr val="FF0000"/>
                </a:solidFill>
              </a:rPr>
              <a:t>Use a background image or settle on a solid color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strike="noStrike" dirty="0">
                <a:solidFill>
                  <a:schemeClr val="bg1"/>
                </a:solidFill>
              </a:rPr>
              <a:t>Drag &amp; drop functionality </a:t>
            </a:r>
            <a:r>
              <a:rPr lang="en-US" sz="1200" strike="noStrike" dirty="0">
                <a:solidFill>
                  <a:srgbClr val="FF0000"/>
                </a:solidFill>
              </a:rPr>
              <a:t>as many segments as needed, resize each to your liking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strike="noStrike" dirty="0">
                <a:solidFill>
                  <a:schemeClr val="bg1"/>
                </a:solidFill>
              </a:rPr>
              <a:t>Combine multiple values into a single row </a:t>
            </a:r>
            <a:r>
              <a:rPr lang="en-US" sz="1200" strike="noStrike" dirty="0">
                <a:solidFill>
                  <a:srgbClr val="FF0000"/>
                </a:solidFill>
              </a:rPr>
              <a:t>(merge multiple queues into a single row)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strike="noStrike" dirty="0">
                <a:solidFill>
                  <a:schemeClr val="bg1"/>
                </a:solidFill>
              </a:rPr>
              <a:t>Combine multiple values </a:t>
            </a:r>
            <a:r>
              <a:rPr lang="en-US" sz="1200" strike="noStrike" dirty="0">
                <a:solidFill>
                  <a:srgbClr val="FF0000"/>
                </a:solidFill>
              </a:rPr>
              <a:t>into a single row (merge multiple queues into a single row)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strike="noStrike" dirty="0">
                <a:solidFill>
                  <a:schemeClr val="bg1"/>
                </a:solidFill>
              </a:rPr>
              <a:t>Sequencing supported </a:t>
            </a:r>
            <a:r>
              <a:rPr lang="en-US" sz="1200" strike="noStrike" dirty="0">
                <a:solidFill>
                  <a:srgbClr val="FF0000"/>
                </a:solidFill>
              </a:rPr>
              <a:t>segments or entire layouts,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strike="noStrike" dirty="0">
                <a:solidFill>
                  <a:schemeClr val="bg1"/>
                </a:solidFill>
              </a:rPr>
              <a:t>Display external content </a:t>
            </a:r>
            <a:r>
              <a:rPr lang="en-US" sz="1200" strike="noStrike" dirty="0">
                <a:solidFill>
                  <a:srgbClr val="FF0000"/>
                </a:solidFill>
              </a:rPr>
              <a:t>current time, weather, social media feeds,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strike="sngStrike"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strike="sngStrike"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strike="sngStrike"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5</a:t>
            </a:fld>
            <a:endParaRPr lang="en-US"/>
          </a:p>
        </p:txBody>
      </p:sp>
    </p:spTree>
    <p:extLst>
      <p:ext uri="{BB962C8B-B14F-4D97-AF65-F5344CB8AC3E}">
        <p14:creationId xmlns:p14="http://schemas.microsoft.com/office/powerpoint/2010/main" val="4292633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Supported IM Clients for alerting : </a:t>
            </a:r>
            <a:r>
              <a:rPr lang="en-US" sz="1200" b="1" dirty="0">
                <a:solidFill>
                  <a:schemeClr val="bg1"/>
                </a:solidFill>
              </a:rPr>
              <a:t>Webex</a:t>
            </a:r>
            <a:r>
              <a:rPr lang="en-US" sz="1200" dirty="0">
                <a:solidFill>
                  <a:schemeClr val="bg1"/>
                </a:solidFill>
              </a:rPr>
              <a:t>, </a:t>
            </a:r>
            <a:r>
              <a:rPr lang="en-US" sz="1200" b="1" dirty="0">
                <a:solidFill>
                  <a:schemeClr val="bg1"/>
                </a:solidFill>
              </a:rPr>
              <a:t>MS Teams</a:t>
            </a:r>
            <a:r>
              <a:rPr lang="en-US" sz="1200" dirty="0">
                <a:solidFill>
                  <a:schemeClr val="bg1"/>
                </a:solidFill>
              </a:rPr>
              <a:t>, </a:t>
            </a:r>
            <a:r>
              <a:rPr lang="en-US" sz="1200" b="1" dirty="0">
                <a:solidFill>
                  <a:schemeClr val="bg1"/>
                </a:solidFill>
              </a:rPr>
              <a:t>Discord</a:t>
            </a:r>
            <a:r>
              <a:rPr lang="en-US" sz="1200" dirty="0">
                <a:solidFill>
                  <a:schemeClr val="bg1"/>
                </a:solidFill>
              </a:rPr>
              <a:t>, </a:t>
            </a:r>
            <a:r>
              <a:rPr lang="en-US" sz="1200" b="1" dirty="0">
                <a:solidFill>
                  <a:schemeClr val="bg1"/>
                </a:solidFill>
              </a:rPr>
              <a:t>Slack</a:t>
            </a:r>
            <a:r>
              <a:rPr lang="en-US" sz="1200" dirty="0">
                <a:solidFill>
                  <a:schemeClr val="bg1"/>
                </a:solidFill>
              </a:rPr>
              <a:t>, and/or via </a:t>
            </a:r>
            <a:r>
              <a:rPr lang="en-US" sz="1200" b="1" dirty="0">
                <a:solidFill>
                  <a:schemeClr val="bg1"/>
                </a:solidFill>
              </a:rPr>
              <a:t>SMS/texting</a:t>
            </a:r>
            <a:r>
              <a:rPr lang="en-US" sz="1200" dirty="0">
                <a:solidFill>
                  <a:schemeClr val="bg1"/>
                </a:solidFill>
              </a:rPr>
              <a:t>* (API for texting needs to be provided by end user)</a:t>
            </a:r>
          </a:p>
          <a:p>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6</a:t>
            </a:fld>
            <a:endParaRPr lang="en-US"/>
          </a:p>
        </p:txBody>
      </p:sp>
    </p:spTree>
    <p:extLst>
      <p:ext uri="{BB962C8B-B14F-4D97-AF65-F5344CB8AC3E}">
        <p14:creationId xmlns:p14="http://schemas.microsoft.com/office/powerpoint/2010/main" val="1164087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2880" indent="-182880">
              <a:buFont typeface="Arial" panose="020B0604020202020204" pitchFamily="34" charset="0"/>
              <a:buChar char="•"/>
            </a:pPr>
            <a:r>
              <a:rPr lang="en-US" sz="1200" b="1" strike="noStrike" dirty="0">
                <a:latin typeface="Roboto" panose="02000000000000000000" pitchFamily="2" charset="0"/>
                <a:ea typeface="Roboto" panose="02000000000000000000" pitchFamily="2" charset="0"/>
              </a:rPr>
              <a:t>Personalized grids </a:t>
            </a:r>
            <a:r>
              <a:rPr lang="en-US" sz="1200" strike="noStrike" dirty="0">
                <a:solidFill>
                  <a:srgbClr val="FF0000"/>
                </a:solidFill>
                <a:latin typeface="Roboto" panose="02000000000000000000" pitchFamily="2" charset="0"/>
                <a:ea typeface="Roboto" panose="02000000000000000000" pitchFamily="2" charset="0"/>
              </a:rPr>
              <a:t>create one layout and every agent sees his/her metrics only</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latin typeface="Roboto" panose="02000000000000000000" pitchFamily="2" charset="0"/>
                <a:ea typeface="Roboto" panose="02000000000000000000" pitchFamily="2" charset="0"/>
              </a:rPr>
              <a:t>Flexible window size </a:t>
            </a:r>
            <a:r>
              <a:rPr lang="en-US" sz="1200" dirty="0">
                <a:latin typeface="Roboto" panose="02000000000000000000" pitchFamily="2" charset="0"/>
                <a:ea typeface="Roboto" panose="02000000000000000000" pitchFamily="2" charset="0"/>
              </a:rPr>
              <a:t>with embedded layout </a:t>
            </a:r>
            <a:r>
              <a:rPr lang="en-US" sz="1200" b="1" dirty="0">
                <a:latin typeface="Roboto" panose="02000000000000000000" pitchFamily="2" charset="0"/>
                <a:ea typeface="Roboto" panose="02000000000000000000" pitchFamily="2" charset="0"/>
              </a:rPr>
              <a:t>auto-resizing to the space provided</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latin typeface="Roboto" panose="02000000000000000000" pitchFamily="2" charset="0"/>
                <a:ea typeface="Roboto" panose="02000000000000000000" pitchFamily="2" charset="0"/>
              </a:rPr>
              <a:t>Metrics can change colors and blink based on thresholds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dirty="0">
              <a:latin typeface="Roboto" panose="02000000000000000000" pitchFamily="2" charset="0"/>
              <a:ea typeface="Roboto" panose="02000000000000000000" pitchFamily="2" charset="0"/>
            </a:endParaRPr>
          </a:p>
          <a:p>
            <a:pPr marL="182880" indent="-182880">
              <a:buFont typeface="Arial" panose="020B0604020202020204" pitchFamily="34" charset="0"/>
              <a:buChar char="•"/>
            </a:pPr>
            <a:endParaRPr lang="en-US" sz="1200" strike="noStrike" dirty="0">
              <a:solidFill>
                <a:srgbClr val="FF0000"/>
              </a:solidFill>
              <a:latin typeface="Roboto" panose="02000000000000000000" pitchFamily="2" charset="0"/>
              <a:ea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AD792EE7-9961-4DD5-ABC1-DB050D86BC5D}" type="slidenum">
              <a:rPr lang="en-US" smtClean="0"/>
              <a:t>8</a:t>
            </a:fld>
            <a:endParaRPr lang="en-US"/>
          </a:p>
        </p:txBody>
      </p:sp>
    </p:spTree>
    <p:extLst>
      <p:ext uri="{BB962C8B-B14F-4D97-AF65-F5344CB8AC3E}">
        <p14:creationId xmlns:p14="http://schemas.microsoft.com/office/powerpoint/2010/main" val="3213342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mailto:Thijs.Koolaard@2ring.com" TargetMode="External"/><Relationship Id="rId7" Type="http://schemas.openxmlformats.org/officeDocument/2006/relationships/image" Target="../media/image2.png"/><Relationship Id="rId2" Type="http://schemas.openxmlformats.org/officeDocument/2006/relationships/hyperlink" Target="mailto:lshepperd@2Ring.com" TargetMode="External"/><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hyperlink" Target="mailto:mgrebac@2Ring.com" TargetMode="Externa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mailto:Thijs.Koolaard@2ring.com" TargetMode="External"/><Relationship Id="rId7" Type="http://schemas.openxmlformats.org/officeDocument/2006/relationships/image" Target="../media/image2.png"/><Relationship Id="rId2" Type="http://schemas.openxmlformats.org/officeDocument/2006/relationships/hyperlink" Target="mailto:lshepperd@2Ring.com" TargetMode="External"/><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hyperlink" Target="mailto:mgrebac@2Ring.com" TargetMode="Externa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hyperlink" Target="mailto:mgrebac@2Ring.com" TargetMode="External"/><Relationship Id="rId3" Type="http://schemas.openxmlformats.org/officeDocument/2006/relationships/hyperlink" Target="mailto:tmccain@2Ring.com" TargetMode="External"/><Relationship Id="rId7" Type="http://schemas.openxmlformats.org/officeDocument/2006/relationships/image" Target="../media/image5.png"/><Relationship Id="rId12" Type="http://schemas.openxmlformats.org/officeDocument/2006/relationships/hyperlink" Target="mailto:Kevin.Schleising@2Ring.com" TargetMode="External"/><Relationship Id="rId2" Type="http://schemas.openxmlformats.org/officeDocument/2006/relationships/hyperlink" Target="mailto:pkolenic@2Ring.com" TargetMode="External"/><Relationship Id="rId1" Type="http://schemas.openxmlformats.org/officeDocument/2006/relationships/slideMaster" Target="../slideMasters/slideMaster1.xml"/><Relationship Id="rId6" Type="http://schemas.openxmlformats.org/officeDocument/2006/relationships/image" Target="../media/image17.png"/><Relationship Id="rId11" Type="http://schemas.openxmlformats.org/officeDocument/2006/relationships/hyperlink" Target="mailto:info@2Ring.com" TargetMode="External"/><Relationship Id="rId5" Type="http://schemas.openxmlformats.org/officeDocument/2006/relationships/hyperlink" Target="http://2ring.com/SystemRequirements" TargetMode="External"/><Relationship Id="rId15" Type="http://schemas.openxmlformats.org/officeDocument/2006/relationships/image" Target="../media/image3.svg"/><Relationship Id="rId10" Type="http://schemas.openxmlformats.org/officeDocument/2006/relationships/hyperlink" Target="http://www.2ring.com/" TargetMode="External"/><Relationship Id="rId4" Type="http://schemas.openxmlformats.org/officeDocument/2006/relationships/hyperlink" Target="2Ring.com/Five9" TargetMode="External"/><Relationship Id="rId9" Type="http://schemas.openxmlformats.org/officeDocument/2006/relationships/hyperlink" Target="mailto:Info-na@2Ring.com" TargetMode="External"/><Relationship Id="rId1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8" Type="http://schemas.openxmlformats.org/officeDocument/2006/relationships/hyperlink" Target="2Ring.com/Five9" TargetMode="External"/><Relationship Id="rId13" Type="http://schemas.openxmlformats.org/officeDocument/2006/relationships/image" Target="../media/image5.png"/><Relationship Id="rId18" Type="http://schemas.openxmlformats.org/officeDocument/2006/relationships/image" Target="../media/image3.svg"/><Relationship Id="rId3" Type="http://schemas.openxmlformats.org/officeDocument/2006/relationships/hyperlink" Target="mailto:pkolenic@2Ring.com" TargetMode="External"/><Relationship Id="rId7" Type="http://schemas.openxmlformats.org/officeDocument/2006/relationships/hyperlink" Target="mailto:tmccain@2Ring.com" TargetMode="External"/><Relationship Id="rId12" Type="http://schemas.openxmlformats.org/officeDocument/2006/relationships/hyperlink" Target="http://2ring.com/SystemRequirements" TargetMode="External"/><Relationship Id="rId17" Type="http://schemas.openxmlformats.org/officeDocument/2006/relationships/image" Target="../media/image2.png"/><Relationship Id="rId2" Type="http://schemas.openxmlformats.org/officeDocument/2006/relationships/image" Target="../media/image18.png"/><Relationship Id="rId16" Type="http://schemas.openxmlformats.org/officeDocument/2006/relationships/hyperlink" Target="mailto:mgrebac@2Ring.com" TargetMode="External"/><Relationship Id="rId1" Type="http://schemas.openxmlformats.org/officeDocument/2006/relationships/slideMaster" Target="../slideMasters/slideMaster1.xml"/><Relationship Id="rId6" Type="http://schemas.openxmlformats.org/officeDocument/2006/relationships/hyperlink" Target="mailto:Info-na@2Ring.com" TargetMode="External"/><Relationship Id="rId11" Type="http://schemas.openxmlformats.org/officeDocument/2006/relationships/hyperlink" Target="2Ring.com/TryItFive9" TargetMode="External"/><Relationship Id="rId5" Type="http://schemas.openxmlformats.org/officeDocument/2006/relationships/hyperlink" Target="http://www.2ring.com/" TargetMode="External"/><Relationship Id="rId15" Type="http://schemas.openxmlformats.org/officeDocument/2006/relationships/hyperlink" Target="mailto:Kevin.Schleising@2Ring.com" TargetMode="External"/><Relationship Id="rId10" Type="http://schemas.openxmlformats.org/officeDocument/2006/relationships/hyperlink" Target="https://www.2ring.com/Demo" TargetMode="External"/><Relationship Id="rId4" Type="http://schemas.openxmlformats.org/officeDocument/2006/relationships/hyperlink" Target="mailto:info@2Ring.com" TargetMode="External"/><Relationship Id="rId9" Type="http://schemas.openxmlformats.org/officeDocument/2006/relationships/hyperlink" Target="2Ring.com/DWFive9Trial" TargetMode="External"/><Relationship Id="rId14" Type="http://schemas.openxmlformats.org/officeDocument/2006/relationships/image" Target="../media/image6.svg"/></Relationships>
</file>

<file path=ppt/slideLayouts/_rels/slideLayout28.xml.rels><?xml version="1.0" encoding="UTF-8" standalone="yes"?>
<Relationships xmlns="http://schemas.openxmlformats.org/package/2006/relationships"><Relationship Id="rId8" Type="http://schemas.openxmlformats.org/officeDocument/2006/relationships/hyperlink" Target="2Ring.com/Five9" TargetMode="External"/><Relationship Id="rId13" Type="http://schemas.openxmlformats.org/officeDocument/2006/relationships/hyperlink" Target="mailto:Ossamah.Shabbir@2Ring.com" TargetMode="External"/><Relationship Id="rId18" Type="http://schemas.openxmlformats.org/officeDocument/2006/relationships/image" Target="../media/image9.png"/><Relationship Id="rId3" Type="http://schemas.openxmlformats.org/officeDocument/2006/relationships/hyperlink" Target="mailto:pkolenic@2Ring.com" TargetMode="External"/><Relationship Id="rId7" Type="http://schemas.openxmlformats.org/officeDocument/2006/relationships/hyperlink" Target="mailto:tmccain@2Ring.com" TargetMode="External"/><Relationship Id="rId12" Type="http://schemas.openxmlformats.org/officeDocument/2006/relationships/hyperlink" Target="http://2ring.com/SystemRequirements" TargetMode="External"/><Relationship Id="rId17" Type="http://schemas.openxmlformats.org/officeDocument/2006/relationships/image" Target="../media/image3.svg"/><Relationship Id="rId2" Type="http://schemas.openxmlformats.org/officeDocument/2006/relationships/image" Target="../media/image18.png"/><Relationship Id="rId16"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hyperlink" Target="mailto:Info-na@2Ring.com" TargetMode="External"/><Relationship Id="rId11" Type="http://schemas.openxmlformats.org/officeDocument/2006/relationships/hyperlink" Target="2Ring.com/TryItFive9" TargetMode="External"/><Relationship Id="rId5" Type="http://schemas.openxmlformats.org/officeDocument/2006/relationships/hyperlink" Target="http://www.2ring.com/" TargetMode="External"/><Relationship Id="rId15" Type="http://schemas.openxmlformats.org/officeDocument/2006/relationships/hyperlink" Target="mailto:mgrebac@2Ring.com" TargetMode="External"/><Relationship Id="rId10" Type="http://schemas.openxmlformats.org/officeDocument/2006/relationships/hyperlink" Target="https://www.2ring.com/Demo" TargetMode="External"/><Relationship Id="rId4" Type="http://schemas.openxmlformats.org/officeDocument/2006/relationships/hyperlink" Target="mailto:info@2Ring.com" TargetMode="External"/><Relationship Id="rId9" Type="http://schemas.openxmlformats.org/officeDocument/2006/relationships/hyperlink" Target="2Ring.com/DWFive9Trial" TargetMode="External"/><Relationship Id="rId14" Type="http://schemas.openxmlformats.org/officeDocument/2006/relationships/hyperlink" Target="mailto:Kevin.Schleising@2Ring.com" TargetMode="Externa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8" Type="http://schemas.openxmlformats.org/officeDocument/2006/relationships/hyperlink" Target="http://2ring.com/SystemRequirements" TargetMode="External"/><Relationship Id="rId13" Type="http://schemas.openxmlformats.org/officeDocument/2006/relationships/hyperlink" Target="mailto:info@2Ring.com" TargetMode="External"/><Relationship Id="rId3" Type="http://schemas.openxmlformats.org/officeDocument/2006/relationships/hyperlink" Target="mailto:pkolenic@2Ring.com" TargetMode="External"/><Relationship Id="rId7" Type="http://schemas.openxmlformats.org/officeDocument/2006/relationships/hyperlink" Target="https://www.2ring.com/DW" TargetMode="External"/><Relationship Id="rId12" Type="http://schemas.openxmlformats.org/officeDocument/2006/relationships/hyperlink" Target="http://www.2ring.com/" TargetMode="External"/><Relationship Id="rId2"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hyperlink" Target="mailto:tmccain@2Ring.com" TargetMode="External"/><Relationship Id="rId11" Type="http://schemas.openxmlformats.org/officeDocument/2006/relationships/hyperlink" Target="mailto:Info-na@2Ring.com" TargetMode="External"/><Relationship Id="rId5" Type="http://schemas.openxmlformats.org/officeDocument/2006/relationships/hyperlink" Target="mailto:mgrebac@2Ring.com" TargetMode="External"/><Relationship Id="rId15" Type="http://schemas.openxmlformats.org/officeDocument/2006/relationships/image" Target="../media/image3.svg"/><Relationship Id="rId10" Type="http://schemas.openxmlformats.org/officeDocument/2006/relationships/image" Target="../media/image6.svg"/><Relationship Id="rId4" Type="http://schemas.openxmlformats.org/officeDocument/2006/relationships/hyperlink" Target="mailto:Kevin.Schleising@2Ring.com" TargetMode="External"/><Relationship Id="rId9" Type="http://schemas.openxmlformats.org/officeDocument/2006/relationships/image" Target="../media/image5.png"/><Relationship Id="rId14"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mailto:Thijs.Koolaard@2ring.com" TargetMode="External"/><Relationship Id="rId7" Type="http://schemas.openxmlformats.org/officeDocument/2006/relationships/image" Target="../media/image2.png"/><Relationship Id="rId2" Type="http://schemas.openxmlformats.org/officeDocument/2006/relationships/hyperlink" Target="mailto:mgrebac@2Ring.com" TargetMode="External"/><Relationship Id="rId1" Type="http://schemas.openxmlformats.org/officeDocument/2006/relationships/slideMaster" Target="../slideMasters/slideMaster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hyperlink" Target="mailto:jawad@2Ring.com" TargetMode="Externa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hyperlink" Target="mailto:Kevin.Schleising@2Ring.com" TargetMode="External"/><Relationship Id="rId7" Type="http://schemas.openxmlformats.org/officeDocument/2006/relationships/image" Target="../media/image3.svg"/><Relationship Id="rId2" Type="http://schemas.openxmlformats.org/officeDocument/2006/relationships/hyperlink" Target="mailto:Tom.McCain@2Ringc.om" TargetMode="External"/><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hyperlink" Target="mailto:Peter.Kolenic@2Ring.com" TargetMode="External"/><Relationship Id="rId4" Type="http://schemas.openxmlformats.org/officeDocument/2006/relationships/hyperlink" Target="mailto:Thijs.Koolaard@2ring.com" TargetMode="Externa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8" Type="http://schemas.openxmlformats.org/officeDocument/2006/relationships/hyperlink" Target="https://www.2ring.com/DW" TargetMode="External"/><Relationship Id="rId13" Type="http://schemas.openxmlformats.org/officeDocument/2006/relationships/image" Target="../media/image3.svg"/><Relationship Id="rId3" Type="http://schemas.openxmlformats.org/officeDocument/2006/relationships/hyperlink" Target="mailto:pkolenic@2Ring.com" TargetMode="External"/><Relationship Id="rId7" Type="http://schemas.openxmlformats.org/officeDocument/2006/relationships/hyperlink" Target="mailto:tmccain@2Ring.com" TargetMode="External"/><Relationship Id="rId12"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hyperlink" Target="mailto:Info-na@2Ring.com" TargetMode="External"/><Relationship Id="rId11" Type="http://schemas.openxmlformats.org/officeDocument/2006/relationships/hyperlink" Target="mailto:mgrebac@2Ring.com" TargetMode="External"/><Relationship Id="rId5" Type="http://schemas.openxmlformats.org/officeDocument/2006/relationships/hyperlink" Target="http://www.2ring.com/" TargetMode="External"/><Relationship Id="rId10" Type="http://schemas.openxmlformats.org/officeDocument/2006/relationships/hyperlink" Target="mailto:Kevin.Schleising@2Ring.com" TargetMode="External"/><Relationship Id="rId4" Type="http://schemas.openxmlformats.org/officeDocument/2006/relationships/hyperlink" Target="mailto:info@2Ring.com" TargetMode="External"/><Relationship Id="rId9" Type="http://schemas.openxmlformats.org/officeDocument/2006/relationships/hyperlink" Target="http://2ring.com/SystemRequirements" TargetMode="External"/></Relationships>
</file>

<file path=ppt/slideLayouts/_rels/slideLayout72.xml.rels><?xml version="1.0" encoding="UTF-8" standalone="yes"?>
<Relationships xmlns="http://schemas.openxmlformats.org/package/2006/relationships"><Relationship Id="rId8" Type="http://schemas.openxmlformats.org/officeDocument/2006/relationships/hyperlink" Target="https://www.2ring.com/DW" TargetMode="External"/><Relationship Id="rId13" Type="http://schemas.openxmlformats.org/officeDocument/2006/relationships/image" Target="../media/image3.svg"/><Relationship Id="rId3" Type="http://schemas.openxmlformats.org/officeDocument/2006/relationships/hyperlink" Target="mailto:pkolenic@2Ring.com" TargetMode="External"/><Relationship Id="rId7" Type="http://schemas.openxmlformats.org/officeDocument/2006/relationships/hyperlink" Target="mailto:tmccain@2Ring.com" TargetMode="External"/><Relationship Id="rId12"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3.xml"/><Relationship Id="rId6" Type="http://schemas.openxmlformats.org/officeDocument/2006/relationships/hyperlink" Target="mailto:Info-na@2Ring.com" TargetMode="External"/><Relationship Id="rId11" Type="http://schemas.openxmlformats.org/officeDocument/2006/relationships/hyperlink" Target="mailto:mgrebac@2Ring.com" TargetMode="External"/><Relationship Id="rId5" Type="http://schemas.openxmlformats.org/officeDocument/2006/relationships/hyperlink" Target="http://www.2ring.com/" TargetMode="External"/><Relationship Id="rId10" Type="http://schemas.openxmlformats.org/officeDocument/2006/relationships/hyperlink" Target="mailto:Kevin.Schleising@2Ring.com" TargetMode="External"/><Relationship Id="rId4" Type="http://schemas.openxmlformats.org/officeDocument/2006/relationships/hyperlink" Target="mailto:info@2Ring.com" TargetMode="External"/><Relationship Id="rId9" Type="http://schemas.openxmlformats.org/officeDocument/2006/relationships/hyperlink" Target="http://2ring.com/SystemRequirements" TargetMode="Externa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sp>
        <p:nvSpPr>
          <p:cNvPr id="31" name="Title 1"/>
          <p:cNvSpPr>
            <a:spLocks noGrp="1"/>
          </p:cNvSpPr>
          <p:nvPr userDrawn="1">
            <p:ph type="ctrTitle" hasCustomPrompt="1"/>
          </p:nvPr>
        </p:nvSpPr>
        <p:spPr>
          <a:xfrm>
            <a:off x="379012" y="1885538"/>
            <a:ext cx="651817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Dashboards &amp; Wallboards ..</a:t>
            </a:r>
            <a:endParaRPr lang="en-US" dirty="0"/>
          </a:p>
        </p:txBody>
      </p:sp>
      <p:sp>
        <p:nvSpPr>
          <p:cNvPr id="32" name="Subtitle 2"/>
          <p:cNvSpPr>
            <a:spLocks noGrp="1"/>
          </p:cNvSpPr>
          <p:nvPr userDrawn="1">
            <p:ph type="subTitle" idx="1" hasCustomPrompt="1"/>
          </p:nvPr>
        </p:nvSpPr>
        <p:spPr>
          <a:xfrm>
            <a:off x="379012" y="4213402"/>
            <a:ext cx="651817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Tree>
    <p:extLst>
      <p:ext uri="{BB962C8B-B14F-4D97-AF65-F5344CB8AC3E}">
        <p14:creationId xmlns:p14="http://schemas.microsoft.com/office/powerpoint/2010/main" val="160491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&amp; Wallboards ..</a:t>
            </a:r>
            <a:endParaRPr lang="en-US" dirty="0"/>
          </a:p>
        </p:txBody>
      </p:sp>
      <p:sp>
        <p:nvSpPr>
          <p:cNvPr id="11" name="Subtitle 2"/>
          <p:cNvSpPr>
            <a:spLocks noGrp="1"/>
          </p:cNvSpPr>
          <p:nvPr>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5" name="Rectangle 4">
            <a:extLst>
              <a:ext uri="{FF2B5EF4-FFF2-40B4-BE49-F238E27FC236}">
                <a16:creationId xmlns:a16="http://schemas.microsoft.com/office/drawing/2014/main" id="{52EB2955-1A13-4998-8BF0-4DA8AF6AAF8C}"/>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C62DEA8D-B4B5-4F1C-BF36-0B9C8EBA61A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43739" y="672249"/>
            <a:ext cx="1812503" cy="951564"/>
          </a:xfrm>
          <a:prstGeom prst="rect">
            <a:avLst/>
          </a:prstGeom>
        </p:spPr>
      </p:pic>
      <p:pic>
        <p:nvPicPr>
          <p:cNvPr id="12" name="Picture 12">
            <a:extLst>
              <a:ext uri="{FF2B5EF4-FFF2-40B4-BE49-F238E27FC236}">
                <a16:creationId xmlns:a16="http://schemas.microsoft.com/office/drawing/2014/main" id="{E450C02D-6035-4D69-AC8A-B7C0D247F117}"/>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79012" y="381001"/>
            <a:ext cx="1532966" cy="153296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userDrawn="1">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Dashboards </a:t>
            </a:r>
            <a:br>
              <a:rPr lang="en-US" kern="0" dirty="0"/>
            </a:br>
            <a:r>
              <a:rPr lang="en-US" kern="0" dirty="0"/>
              <a:t>&amp; Wallboards ..</a:t>
            </a:r>
            <a:endParaRPr lang="en-US" dirty="0"/>
          </a:p>
        </p:txBody>
      </p:sp>
      <p:sp>
        <p:nvSpPr>
          <p:cNvPr id="14" name="Subtitle 2"/>
          <p:cNvSpPr>
            <a:spLocks noGrp="1"/>
          </p:cNvSpPr>
          <p:nvPr userDrawn="1">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7" name="Graphic 6">
            <a:extLst>
              <a:ext uri="{FF2B5EF4-FFF2-40B4-BE49-F238E27FC236}">
                <a16:creationId xmlns:a16="http://schemas.microsoft.com/office/drawing/2014/main" id="{52E8FC77-BC44-47BE-A8CA-754CF414F6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43739" y="672249"/>
            <a:ext cx="1812503" cy="951564"/>
          </a:xfrm>
          <a:prstGeom prst="rect">
            <a:avLst/>
          </a:prstGeom>
        </p:spPr>
      </p:pic>
      <p:pic>
        <p:nvPicPr>
          <p:cNvPr id="8" name="Picture 12">
            <a:extLst>
              <a:ext uri="{FF2B5EF4-FFF2-40B4-BE49-F238E27FC236}">
                <a16:creationId xmlns:a16="http://schemas.microsoft.com/office/drawing/2014/main" id="{D77EC868-81A3-47D4-BDF1-CD6297A08FAC}"/>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545197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11" name="Subtitle 2"/>
          <p:cNvSpPr>
            <a:spLocks noGrp="1"/>
          </p:cNvSpPr>
          <p:nvPr>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5" name="Rectangle 4">
            <a:extLst>
              <a:ext uri="{FF2B5EF4-FFF2-40B4-BE49-F238E27FC236}">
                <a16:creationId xmlns:a16="http://schemas.microsoft.com/office/drawing/2014/main" id="{20790BD9-F522-4AF4-804E-CD1D9DFD81D4}"/>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6CC8F42D-7EA6-46FC-AE26-46D29B4CA98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43739" y="672249"/>
            <a:ext cx="1812503" cy="951564"/>
          </a:xfrm>
          <a:prstGeom prst="rect">
            <a:avLst/>
          </a:prstGeom>
        </p:spPr>
      </p:pic>
      <p:pic>
        <p:nvPicPr>
          <p:cNvPr id="8" name="Picture 12">
            <a:extLst>
              <a:ext uri="{FF2B5EF4-FFF2-40B4-BE49-F238E27FC236}">
                <a16:creationId xmlns:a16="http://schemas.microsoft.com/office/drawing/2014/main" id="{B2587627-D886-47DB-9C58-353BAC912D4A}"/>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62194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ctrTitle" hasCustomPrompt="1"/>
          </p:nvPr>
        </p:nvSpPr>
        <p:spPr>
          <a:xfrm>
            <a:off x="762000" y="1913963"/>
            <a:ext cx="6870441"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7" name="Subtitle 2"/>
          <p:cNvSpPr>
            <a:spLocks noGrp="1"/>
          </p:cNvSpPr>
          <p:nvPr>
            <p:ph type="subTitle" idx="1" hasCustomPrompt="1"/>
          </p:nvPr>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CCE2ED"/>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9" name="Rectangle 8">
            <a:extLst>
              <a:ext uri="{FF2B5EF4-FFF2-40B4-BE49-F238E27FC236}">
                <a16:creationId xmlns:a16="http://schemas.microsoft.com/office/drawing/2014/main" id="{D86B8393-D359-458D-9F01-DAFEDC6468EE}"/>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9CC7F2A8-EB08-4436-84B0-C812FD517A8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1" name="Picture 12">
            <a:extLst>
              <a:ext uri="{FF2B5EF4-FFF2-40B4-BE49-F238E27FC236}">
                <a16:creationId xmlns:a16="http://schemas.microsoft.com/office/drawing/2014/main" id="{129A2D54-4DB4-493D-A431-7D807E794C23}"/>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7119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5" name="Picture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0"/>
            <a:ext cx="12192002" cy="6860033"/>
          </a:xfrm>
          <a:prstGeom prst="rect">
            <a:avLst/>
          </a:prstGeom>
        </p:spPr>
      </p:pic>
      <p:sp>
        <p:nvSpPr>
          <p:cNvPr id="10" name="Rectangle 9"/>
          <p:cNvSpPr/>
          <p:nvPr userDrawn="1"/>
        </p:nvSpPr>
        <p:spPr>
          <a:xfrm>
            <a:off x="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62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52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8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3048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810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2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334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6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858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20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8382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90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10668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0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5400000">
            <a:off x="0" y="762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5400000">
            <a:off x="0" y="1524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5400000">
            <a:off x="0" y="2286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5400000">
            <a:off x="-1" y="3048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rot="5400000">
            <a:off x="-1" y="3810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5400000">
            <a:off x="-1" y="4572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5400000">
            <a:off x="-1" y="5334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5400000">
            <a:off x="-1" y="6096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1" y="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380999" y="381000"/>
            <a:ext cx="381000"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1911977" y="-1"/>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1" y="1904999"/>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1811000" y="647700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79010" y="2100714"/>
            <a:ext cx="185285" cy="1852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379010" y="1913964"/>
            <a:ext cx="185285" cy="1852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btitle 2"/>
          <p:cNvSpPr>
            <a:spLocks noGrp="1"/>
          </p:cNvSpPr>
          <p:nvPr>
            <p:ph type="subTitle" idx="1" hasCustomPrompt="1"/>
          </p:nvPr>
        </p:nvSpPr>
        <p:spPr>
          <a:xfrm>
            <a:off x="762000" y="4619295"/>
            <a:ext cx="7949514" cy="575441"/>
          </a:xfrm>
          <a:prstGeom prst="rect">
            <a:avLst/>
          </a:prstGeom>
        </p:spPr>
        <p:txBody>
          <a:bodyPr anchor="ctr">
            <a:noAutofit/>
          </a:bodyPr>
          <a:lstStyle>
            <a:lvl1pPr marL="0" indent="0" algn="l">
              <a:buNone/>
              <a:defRPr sz="3200" b="0" i="0" baseline="0">
                <a:solidFill>
                  <a:srgbClr val="C3E1E4"/>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46" name="Rectangle 45"/>
          <p:cNvSpPr/>
          <p:nvPr userDrawn="1"/>
        </p:nvSpPr>
        <p:spPr>
          <a:xfrm>
            <a:off x="5248465" y="1429114"/>
            <a:ext cx="3054978" cy="152848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5"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762000" y="6093967"/>
            <a:ext cx="770268" cy="76403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ubtitle 2"/>
          <p:cNvSpPr txBox="1">
            <a:spLocks/>
          </p:cNvSpPr>
          <p:nvPr userDrawn="1"/>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kern="1200" baseline="0">
                <a:solidFill>
                  <a:schemeClr val="bg1"/>
                </a:solidFill>
                <a:latin typeface="Roboto Medium" charset="0"/>
                <a:ea typeface="Roboto Medium" charset="0"/>
                <a:cs typeface="Roboto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dirty="0" err="1">
                <a:solidFill>
                  <a:srgbClr val="CCE2ED"/>
                </a:solidFill>
              </a:rPr>
              <a:t>SubHeader</a:t>
            </a:r>
            <a:endParaRPr lang="en-US" dirty="0">
              <a:solidFill>
                <a:srgbClr val="CCE2ED"/>
              </a:solidFill>
            </a:endParaRPr>
          </a:p>
        </p:txBody>
      </p:sp>
      <p:pic>
        <p:nvPicPr>
          <p:cNvPr id="49" name="Picture 12">
            <a:extLst>
              <a:ext uri="{FF2B5EF4-FFF2-40B4-BE49-F238E27FC236}">
                <a16:creationId xmlns:a16="http://schemas.microsoft.com/office/drawing/2014/main" id="{89670BE9-A303-4A86-B906-27F57322202F}"/>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
        <p:nvSpPr>
          <p:cNvPr id="2" name="Rectangle 1">
            <a:extLst>
              <a:ext uri="{FF2B5EF4-FFF2-40B4-BE49-F238E27FC236}">
                <a16:creationId xmlns:a16="http://schemas.microsoft.com/office/drawing/2014/main" id="{1185A060-CE7E-E883-C341-BE4EAE2AEFE3}"/>
              </a:ext>
            </a:extLst>
          </p:cNvPr>
          <p:cNvSpPr/>
          <p:nvPr userDrawn="1"/>
        </p:nvSpPr>
        <p:spPr>
          <a:xfrm>
            <a:off x="7239000" y="2511029"/>
            <a:ext cx="3054978" cy="1528483"/>
          </a:xfrm>
          <a:prstGeom prst="rect">
            <a:avLst/>
          </a:prstGeom>
          <a:solidFill>
            <a:srgbClr val="63A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669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576546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263577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888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8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2654683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9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2375433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3209357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3036683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Tree>
    <p:extLst>
      <p:ext uri="{BB962C8B-B14F-4D97-AF65-F5344CB8AC3E}">
        <p14:creationId xmlns:p14="http://schemas.microsoft.com/office/powerpoint/2010/main" val="2117503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911977" y="1913963"/>
            <a:ext cx="4949511" cy="4561089"/>
          </a:xfrm>
          <a:prstGeom prst="rect">
            <a:avLst/>
          </a:prstGeom>
          <a:solidFill>
            <a:srgbClr val="63A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2" name="Rectangle 1">
            <a:extLst>
              <a:ext uri="{FF2B5EF4-FFF2-40B4-BE49-F238E27FC236}">
                <a16:creationId xmlns:a16="http://schemas.microsoft.com/office/drawing/2014/main" id="{9965B0C4-2DF9-E6B2-25E4-CCAAD813A48F}"/>
              </a:ext>
            </a:extLst>
          </p:cNvPr>
          <p:cNvSpPr/>
          <p:nvPr userDrawn="1"/>
        </p:nvSpPr>
        <p:spPr>
          <a:xfrm>
            <a:off x="6861488" y="1913963"/>
            <a:ext cx="4949511"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69" y="381001"/>
            <a:ext cx="989903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457893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63A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Picture 12">
            <a:extLst>
              <a:ext uri="{FF2B5EF4-FFF2-40B4-BE49-F238E27FC236}">
                <a16:creationId xmlns:a16="http://schemas.microsoft.com/office/drawing/2014/main" id="{ED13F6F6-5886-40EE-8233-4B07D6CA455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5ECF4C4-D216-C29A-357E-00C5B5E43A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9010" y="1913961"/>
            <a:ext cx="1532959" cy="1532959"/>
          </a:xfrm>
          <a:prstGeom prst="rect">
            <a:avLst/>
          </a:prstGeom>
        </p:spPr>
      </p:pic>
      <p:sp>
        <p:nvSpPr>
          <p:cNvPr id="13" name="Text Placeholder 7">
            <a:extLst>
              <a:ext uri="{FF2B5EF4-FFF2-40B4-BE49-F238E27FC236}">
                <a16:creationId xmlns:a16="http://schemas.microsoft.com/office/drawing/2014/main" id="{26391B62-6CDC-B2AE-B180-570035030B4C}"/>
              </a:ext>
            </a:extLst>
          </p:cNvPr>
          <p:cNvSpPr>
            <a:spLocks noGrp="1"/>
          </p:cNvSpPr>
          <p:nvPr>
            <p:ph type="body" sz="quarter" idx="18" hasCustomPrompt="1"/>
          </p:nvPr>
        </p:nvSpPr>
        <p:spPr>
          <a:xfrm>
            <a:off x="7027479" y="2099248"/>
            <a:ext cx="4578935"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74744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4541526" y="381001"/>
            <a:ext cx="7269473"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1" name="Graphic 10">
            <a:extLst>
              <a:ext uri="{FF2B5EF4-FFF2-40B4-BE49-F238E27FC236}">
                <a16:creationId xmlns:a16="http://schemas.microsoft.com/office/drawing/2014/main" id="{F7541B99-FD9D-4C2A-82EA-15C26D95D1B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4" name="Picture 12">
            <a:extLst>
              <a:ext uri="{FF2B5EF4-FFF2-40B4-BE49-F238E27FC236}">
                <a16:creationId xmlns:a16="http://schemas.microsoft.com/office/drawing/2014/main" id="{E3DC8A1E-32FB-456E-8692-ED220BF82DB3}"/>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4530902" y="381001"/>
            <a:ext cx="7280097"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9" name="Rectangle 8"/>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2" name="Graphic 11">
            <a:extLst>
              <a:ext uri="{FF2B5EF4-FFF2-40B4-BE49-F238E27FC236}">
                <a16:creationId xmlns:a16="http://schemas.microsoft.com/office/drawing/2014/main" id="{877A4B63-63A3-4FCE-8721-54FEA4A9B99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90B721A1-B2E7-4443-88B6-5B2035275CC2}"/>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230331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Rectangle 4"/>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4500080" y="381001"/>
            <a:ext cx="7310919"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9" name="Rectangle 8"/>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pic>
        <p:nvPicPr>
          <p:cNvPr id="12" name="Graphic 11">
            <a:extLst>
              <a:ext uri="{FF2B5EF4-FFF2-40B4-BE49-F238E27FC236}">
                <a16:creationId xmlns:a16="http://schemas.microsoft.com/office/drawing/2014/main" id="{7E9A62AC-5E8F-44AA-B736-BB2355816DA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D55CC636-197D-4FB9-952A-1BD141629A0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71704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Rectangle 2"/>
          <p:cNvSpPr/>
          <p:nvPr userDrawn="1"/>
        </p:nvSpPr>
        <p:spPr>
          <a:xfrm>
            <a:off x="379012" y="1913963"/>
            <a:ext cx="11431988"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403995" y="1913963"/>
            <a:ext cx="185285" cy="185285"/>
          </a:xfrm>
          <a:prstGeom prst="rect">
            <a:avLst/>
          </a:prstGeom>
          <a:solidFill>
            <a:srgbClr val="67B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379012" y="1913963"/>
            <a:ext cx="4545904"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10" name="Rectangle 9"/>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11" name="Title 2"/>
          <p:cNvSpPr>
            <a:spLocks noGrp="1"/>
          </p:cNvSpPr>
          <p:nvPr>
            <p:ph type="title"/>
          </p:nvPr>
        </p:nvSpPr>
        <p:spPr>
          <a:xfrm>
            <a:off x="4520628" y="381001"/>
            <a:ext cx="7290371"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4" name="Text Placeholder 7"/>
          <p:cNvSpPr>
            <a:spLocks noGrp="1"/>
          </p:cNvSpPr>
          <p:nvPr>
            <p:ph type="body" sz="quarter" idx="17" hasCustomPrompt="1"/>
          </p:nvPr>
        </p:nvSpPr>
        <p:spPr>
          <a:xfrm>
            <a:off x="589280" y="2099248"/>
            <a:ext cx="4123397"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5" name="Text Placeholder 7"/>
          <p:cNvSpPr>
            <a:spLocks noGrp="1"/>
          </p:cNvSpPr>
          <p:nvPr>
            <p:ph type="body" sz="quarter" idx="18" hasCustomPrompt="1"/>
          </p:nvPr>
        </p:nvSpPr>
        <p:spPr>
          <a:xfrm>
            <a:off x="5110201" y="2099248"/>
            <a:ext cx="6509713"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2" name="Graphic 11">
            <a:extLst>
              <a:ext uri="{FF2B5EF4-FFF2-40B4-BE49-F238E27FC236}">
                <a16:creationId xmlns:a16="http://schemas.microsoft.com/office/drawing/2014/main" id="{0A5B996C-01FD-4AB1-A31E-7E5DBD0659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96C19E6F-467C-4936-9AA1-089795AF2DEB}"/>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8143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Rectangle 2"/>
          <p:cNvSpPr/>
          <p:nvPr userDrawn="1"/>
        </p:nvSpPr>
        <p:spPr>
          <a:xfrm>
            <a:off x="379012" y="1913963"/>
            <a:ext cx="11431988"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7265094" y="1913963"/>
            <a:ext cx="4545904"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9" name="Title 2"/>
          <p:cNvSpPr>
            <a:spLocks noGrp="1"/>
          </p:cNvSpPr>
          <p:nvPr>
            <p:ph type="title"/>
          </p:nvPr>
        </p:nvSpPr>
        <p:spPr>
          <a:xfrm>
            <a:off x="4572000" y="381001"/>
            <a:ext cx="723900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1" name="Text Placeholder 7"/>
          <p:cNvSpPr>
            <a:spLocks noGrp="1"/>
          </p:cNvSpPr>
          <p:nvPr>
            <p:ph type="body" sz="quarter" idx="17" hasCustomPrompt="1"/>
          </p:nvPr>
        </p:nvSpPr>
        <p:spPr>
          <a:xfrm>
            <a:off x="589280" y="2099248"/>
            <a:ext cx="6484730"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469945" y="2099248"/>
            <a:ext cx="4149969"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0" name="Graphic 9">
            <a:extLst>
              <a:ext uri="{FF2B5EF4-FFF2-40B4-BE49-F238E27FC236}">
                <a16:creationId xmlns:a16="http://schemas.microsoft.com/office/drawing/2014/main" id="{F9B522AB-E9AF-412B-944B-9472ACF21DE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B4EC21E0-76D4-4156-A7BC-9413EC366B7A}"/>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84305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7" name="Rectangle 16"/>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18" name="TextBox 17"/>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CCE2ED"/>
                </a:solidFill>
                <a:latin typeface="Roboto Medium" charset="0"/>
                <a:ea typeface="Roboto Medium" charset="0"/>
                <a:cs typeface="Roboto Medium" charset="0"/>
              </a:rPr>
              <a:t>US: </a:t>
            </a:r>
            <a:r>
              <a:rPr lang="en-US" sz="1200" b="0" i="0" dirty="0">
                <a:solidFill>
                  <a:srgbClr val="CCE2ED"/>
                </a:solidFill>
                <a:latin typeface="Roboto Light" charset="0"/>
                <a:ea typeface="Roboto Light" charset="0"/>
                <a:cs typeface="Roboto Light" charset="0"/>
              </a:rPr>
              <a:t>Lyall Shepperd .. </a:t>
            </a:r>
            <a:r>
              <a:rPr lang="en-US" sz="1200" b="0" i="0" dirty="0">
                <a:solidFill>
                  <a:srgbClr val="99B7C1"/>
                </a:solidFill>
                <a:latin typeface="Roboto Light" charset="0"/>
                <a:ea typeface="Roboto Light" charset="0"/>
                <a:cs typeface="Roboto Light" charset="0"/>
                <a:hlinkClick r:id="rId2"/>
              </a:rPr>
              <a:t>lshepperd@2Ring.com</a:t>
            </a:r>
            <a:r>
              <a:rPr lang="en-US" sz="1200" b="0" i="0" dirty="0">
                <a:solidFill>
                  <a:srgbClr val="99B7C1"/>
                </a:solidFill>
                <a:latin typeface="Roboto Light" charset="0"/>
                <a:ea typeface="Roboto Light" charset="0"/>
                <a:cs typeface="Roboto Light" charset="0"/>
              </a:rPr>
              <a:t>   </a:t>
            </a:r>
          </a:p>
          <a:p>
            <a:pPr algn="l">
              <a:lnSpc>
                <a:spcPct val="100000"/>
              </a:lnSpc>
            </a:pPr>
            <a:r>
              <a:rPr lang="en-US" sz="1200" b="0" i="0" dirty="0">
                <a:solidFill>
                  <a:srgbClr val="CCE2ED"/>
                </a:solidFill>
                <a:latin typeface="Roboto Medium" charset="0"/>
                <a:ea typeface="Roboto Medium" charset="0"/>
                <a:cs typeface="Roboto Medium" charset="0"/>
              </a:rPr>
              <a:t>EMEAR: </a:t>
            </a:r>
            <a:r>
              <a:rPr lang="en-US" sz="1200" b="0" i="0" dirty="0">
                <a:solidFill>
                  <a:srgbClr val="CCE2ED"/>
                </a:solidFill>
                <a:latin typeface="Roboto Light" charset="0"/>
                <a:ea typeface="Roboto Light" charset="0"/>
                <a:cs typeface="Roboto Light" charset="0"/>
              </a:rPr>
              <a:t>Thijs Koolaard .. </a:t>
            </a:r>
            <a:r>
              <a:rPr lang="en-US" sz="1200" b="0" i="0" dirty="0">
                <a:solidFill>
                  <a:srgbClr val="004B64"/>
                </a:solidFill>
                <a:latin typeface="Roboto Light" charset="0"/>
                <a:ea typeface="Roboto Light" charset="0"/>
                <a:cs typeface="Roboto Light" charset="0"/>
                <a:hlinkClick r:id="rId3"/>
              </a:rPr>
              <a:t>Thijs.Koolaard@2ring.com</a:t>
            </a:r>
            <a:r>
              <a:rPr lang="en-US" sz="1200" dirty="0">
                <a:solidFill>
                  <a:srgbClr val="004B64"/>
                </a:solidFill>
                <a:latin typeface="Roboto" charset="0"/>
                <a:ea typeface="Roboto" charset="0"/>
                <a:cs typeface="Roboto" charset="0"/>
              </a:rPr>
              <a:t> </a:t>
            </a:r>
          </a:p>
          <a:p>
            <a:pPr algn="l">
              <a:lnSpc>
                <a:spcPct val="100000"/>
              </a:lnSpc>
            </a:pPr>
            <a:r>
              <a:rPr lang="en-US" sz="1200" b="0" i="0" dirty="0">
                <a:solidFill>
                  <a:srgbClr val="CCE2ED"/>
                </a:solidFill>
                <a:latin typeface="Roboto Medium" charset="0"/>
                <a:ea typeface="Roboto Medium" charset="0"/>
                <a:cs typeface="Roboto Medium" charset="0"/>
              </a:rPr>
              <a:t>LATAM &amp; APAC: </a:t>
            </a:r>
            <a:r>
              <a:rPr lang="en-US" sz="1200" b="0" i="0" dirty="0">
                <a:solidFill>
                  <a:srgbClr val="CCE2ED"/>
                </a:solidFill>
                <a:latin typeface="Roboto Light" charset="0"/>
                <a:ea typeface="Roboto Light" charset="0"/>
                <a:cs typeface="Roboto Light" charset="0"/>
              </a:rPr>
              <a:t>Michal Grebac .. </a:t>
            </a:r>
            <a:r>
              <a:rPr lang="en-US" sz="1200" b="0" i="0" dirty="0">
                <a:solidFill>
                  <a:srgbClr val="99B7C1"/>
                </a:solidFill>
                <a:latin typeface="Roboto Light" charset="0"/>
                <a:ea typeface="Roboto Light" charset="0"/>
                <a:cs typeface="Roboto Light" charset="0"/>
                <a:hlinkClick r:id="rId4"/>
              </a:rPr>
              <a:t>mgrebac@2Ring.com</a:t>
            </a:r>
            <a:r>
              <a:rPr lang="en-US" sz="1200" b="0" i="0" dirty="0">
                <a:solidFill>
                  <a:srgbClr val="99B7C1"/>
                </a:solidFill>
                <a:latin typeface="Roboto Light" charset="0"/>
                <a:ea typeface="Roboto Light" charset="0"/>
                <a:cs typeface="Roboto Light" charset="0"/>
              </a:rPr>
              <a:t> </a:t>
            </a:r>
            <a:endParaRPr lang="en-US" sz="1200" b="0" i="0" dirty="0">
              <a:solidFill>
                <a:srgbClr val="004B64"/>
              </a:solidFill>
              <a:latin typeface="Roboto Light" charset="0"/>
              <a:ea typeface="Roboto Light" charset="0"/>
              <a:cs typeface="Roboto Light" charset="0"/>
            </a:endParaRPr>
          </a:p>
        </p:txBody>
      </p:sp>
      <p:sp>
        <p:nvSpPr>
          <p:cNvPr id="3" name="Rectangle 2"/>
          <p:cNvSpPr/>
          <p:nvPr userDrawn="1"/>
        </p:nvSpPr>
        <p:spPr>
          <a:xfrm>
            <a:off x="1911977" y="1913963"/>
            <a:ext cx="4949511"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4" name="Rectangle 3"/>
          <p:cNvSpPr/>
          <p:nvPr userDrawn="1"/>
        </p:nvSpPr>
        <p:spPr>
          <a:xfrm>
            <a:off x="6861488"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19" name="Title 2"/>
          <p:cNvSpPr>
            <a:spLocks noGrp="1"/>
          </p:cNvSpPr>
          <p:nvPr>
            <p:ph type="title"/>
          </p:nvPr>
        </p:nvSpPr>
        <p:spPr>
          <a:xfrm>
            <a:off x="4561726" y="381001"/>
            <a:ext cx="7249274"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20"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21"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2" name="Graphic 11">
            <a:extLst>
              <a:ext uri="{FF2B5EF4-FFF2-40B4-BE49-F238E27FC236}">
                <a16:creationId xmlns:a16="http://schemas.microsoft.com/office/drawing/2014/main" id="{59F596A7-CB16-4830-BEAB-8D7A3295C438}"/>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5C9E8529-82B7-4EEE-ADD2-AD713FA674A7}"/>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851723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Rectangle 2"/>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TextBox 3"/>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CCE2ED"/>
                </a:solidFill>
                <a:latin typeface="Roboto Medium" charset="0"/>
                <a:ea typeface="Roboto Medium" charset="0"/>
                <a:cs typeface="Roboto Medium" charset="0"/>
              </a:rPr>
              <a:t>US: </a:t>
            </a:r>
            <a:r>
              <a:rPr lang="en-US" sz="1200" b="0" i="0" dirty="0">
                <a:solidFill>
                  <a:srgbClr val="CCE2ED"/>
                </a:solidFill>
                <a:latin typeface="Roboto Light" charset="0"/>
                <a:ea typeface="Roboto Light" charset="0"/>
                <a:cs typeface="Roboto Light" charset="0"/>
              </a:rPr>
              <a:t>Lyall Shepperd .. </a:t>
            </a:r>
            <a:r>
              <a:rPr lang="en-US" sz="1200" b="0" i="0" dirty="0">
                <a:solidFill>
                  <a:srgbClr val="99B7C1"/>
                </a:solidFill>
                <a:latin typeface="Roboto Light" charset="0"/>
                <a:ea typeface="Roboto Light" charset="0"/>
                <a:cs typeface="Roboto Light" charset="0"/>
                <a:hlinkClick r:id="rId2"/>
              </a:rPr>
              <a:t>lshepperd@2Ring.com</a:t>
            </a:r>
            <a:r>
              <a:rPr lang="en-US" sz="1200" b="0" i="0" dirty="0">
                <a:solidFill>
                  <a:srgbClr val="99B7C1"/>
                </a:solidFill>
                <a:latin typeface="Roboto Light" charset="0"/>
                <a:ea typeface="Roboto Light" charset="0"/>
                <a:cs typeface="Roboto Light" charset="0"/>
              </a:rPr>
              <a:t>   </a:t>
            </a:r>
          </a:p>
          <a:p>
            <a:pPr algn="l">
              <a:lnSpc>
                <a:spcPct val="100000"/>
              </a:lnSpc>
            </a:pPr>
            <a:r>
              <a:rPr lang="en-US" sz="1200" b="0" i="0" dirty="0">
                <a:solidFill>
                  <a:srgbClr val="CCE2ED"/>
                </a:solidFill>
                <a:latin typeface="Roboto Medium" charset="0"/>
                <a:ea typeface="Roboto Medium" charset="0"/>
                <a:cs typeface="Roboto Medium" charset="0"/>
              </a:rPr>
              <a:t>EMEAR: </a:t>
            </a:r>
            <a:r>
              <a:rPr lang="en-US" sz="1200" b="0" i="0" dirty="0">
                <a:solidFill>
                  <a:srgbClr val="CCE2ED"/>
                </a:solidFill>
                <a:latin typeface="Roboto Light" charset="0"/>
                <a:ea typeface="Roboto Light" charset="0"/>
                <a:cs typeface="Roboto Light" charset="0"/>
              </a:rPr>
              <a:t>Thijs Koolaard .. </a:t>
            </a:r>
            <a:r>
              <a:rPr lang="en-US" sz="1200" b="0" i="0" dirty="0">
                <a:solidFill>
                  <a:srgbClr val="004B64"/>
                </a:solidFill>
                <a:latin typeface="Roboto Light" charset="0"/>
                <a:ea typeface="Roboto Light" charset="0"/>
                <a:cs typeface="Roboto Light" charset="0"/>
                <a:hlinkClick r:id="rId3"/>
              </a:rPr>
              <a:t>Thijs.Koolaard@2ring.com</a:t>
            </a:r>
            <a:r>
              <a:rPr lang="en-US" sz="1200" dirty="0">
                <a:solidFill>
                  <a:srgbClr val="004B64"/>
                </a:solidFill>
                <a:latin typeface="Roboto" charset="0"/>
                <a:ea typeface="Roboto" charset="0"/>
                <a:cs typeface="Roboto" charset="0"/>
              </a:rPr>
              <a:t> </a:t>
            </a:r>
          </a:p>
          <a:p>
            <a:pPr algn="l">
              <a:lnSpc>
                <a:spcPct val="100000"/>
              </a:lnSpc>
            </a:pPr>
            <a:r>
              <a:rPr lang="en-US" sz="1200" b="0" i="0" dirty="0">
                <a:solidFill>
                  <a:srgbClr val="CCE2ED"/>
                </a:solidFill>
                <a:latin typeface="Roboto Medium" charset="0"/>
                <a:ea typeface="Roboto Medium" charset="0"/>
                <a:cs typeface="Roboto Medium" charset="0"/>
              </a:rPr>
              <a:t>LATAM &amp; APAC: </a:t>
            </a:r>
            <a:r>
              <a:rPr lang="en-US" sz="1200" b="0" i="0" dirty="0">
                <a:solidFill>
                  <a:srgbClr val="CCE2ED"/>
                </a:solidFill>
                <a:latin typeface="Roboto Light" charset="0"/>
                <a:ea typeface="Roboto Light" charset="0"/>
                <a:cs typeface="Roboto Light" charset="0"/>
              </a:rPr>
              <a:t>Michal Grebac .. </a:t>
            </a:r>
            <a:r>
              <a:rPr lang="en-US" sz="1200" b="0" i="0" dirty="0">
                <a:solidFill>
                  <a:srgbClr val="99B7C1"/>
                </a:solidFill>
                <a:latin typeface="Roboto Light" charset="0"/>
                <a:ea typeface="Roboto Light" charset="0"/>
                <a:cs typeface="Roboto Light" charset="0"/>
                <a:hlinkClick r:id="rId4"/>
              </a:rPr>
              <a:t>mgrebac@2Ring.com</a:t>
            </a:r>
            <a:r>
              <a:rPr lang="en-US" sz="1200" b="0" i="0" dirty="0">
                <a:solidFill>
                  <a:srgbClr val="99B7C1"/>
                </a:solidFill>
                <a:latin typeface="Roboto Light" charset="0"/>
                <a:ea typeface="Roboto Light" charset="0"/>
                <a:cs typeface="Roboto Light" charset="0"/>
              </a:rPr>
              <a:t> </a:t>
            </a:r>
            <a:endParaRPr lang="en-US" sz="1200" b="0" i="0" dirty="0">
              <a:solidFill>
                <a:srgbClr val="004B64"/>
              </a:solidFill>
              <a:latin typeface="Roboto Light" charset="0"/>
              <a:ea typeface="Roboto Light" charset="0"/>
              <a:cs typeface="Roboto Light" charset="0"/>
            </a:endParaRPr>
          </a:p>
        </p:txBody>
      </p:sp>
      <p:sp>
        <p:nvSpPr>
          <p:cNvPr id="5" name="Rectangle 4"/>
          <p:cNvSpPr/>
          <p:nvPr userDrawn="1"/>
        </p:nvSpPr>
        <p:spPr>
          <a:xfrm>
            <a:off x="1911977"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6861488" y="1913963"/>
            <a:ext cx="4949511" cy="4561089"/>
          </a:xfrm>
          <a:prstGeom prst="rect">
            <a:avLst/>
          </a:prstGeom>
          <a:solidFill>
            <a:srgbClr val="5798C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10" name="Title 2"/>
          <p:cNvSpPr>
            <a:spLocks noGrp="1"/>
          </p:cNvSpPr>
          <p:nvPr>
            <p:ph type="title"/>
          </p:nvPr>
        </p:nvSpPr>
        <p:spPr>
          <a:xfrm>
            <a:off x="4633644" y="381001"/>
            <a:ext cx="7177355"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1"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3" name="Graphic 12">
            <a:extLst>
              <a:ext uri="{FF2B5EF4-FFF2-40B4-BE49-F238E27FC236}">
                <a16:creationId xmlns:a16="http://schemas.microsoft.com/office/drawing/2014/main" id="{0A677778-5206-4422-B686-361A908E4C58}"/>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43739" y="672249"/>
            <a:ext cx="1812503" cy="951564"/>
          </a:xfrm>
          <a:prstGeom prst="rect">
            <a:avLst/>
          </a:prstGeom>
        </p:spPr>
      </p:pic>
      <p:pic>
        <p:nvPicPr>
          <p:cNvPr id="14" name="Picture 12">
            <a:extLst>
              <a:ext uri="{FF2B5EF4-FFF2-40B4-BE49-F238E27FC236}">
                <a16:creationId xmlns:a16="http://schemas.microsoft.com/office/drawing/2014/main" id="{A2025A33-2F43-4959-8F78-2E286BB01F99}"/>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236463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Rectangle 4"/>
          <p:cNvSpPr/>
          <p:nvPr userDrawn="1"/>
        </p:nvSpPr>
        <p:spPr>
          <a:xfrm>
            <a:off x="1911977" y="1913963"/>
            <a:ext cx="4949511" cy="4561089"/>
          </a:xfrm>
          <a:prstGeom prst="rect">
            <a:avLst/>
          </a:prstGeom>
          <a:solidFill>
            <a:srgbClr val="5497C2"/>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6861488"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10" name="Title 2"/>
          <p:cNvSpPr>
            <a:spLocks noGrp="1"/>
          </p:cNvSpPr>
          <p:nvPr>
            <p:ph type="title"/>
          </p:nvPr>
        </p:nvSpPr>
        <p:spPr>
          <a:xfrm>
            <a:off x="4582274" y="381001"/>
            <a:ext cx="7228726"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1"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9" name="Graphic 8">
            <a:extLst>
              <a:ext uri="{FF2B5EF4-FFF2-40B4-BE49-F238E27FC236}">
                <a16:creationId xmlns:a16="http://schemas.microsoft.com/office/drawing/2014/main" id="{6638539B-8840-4EAB-9407-626471A5625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B2D05FC2-5088-4CAB-9C32-C1075013C128}"/>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98403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Rectangle 4"/>
          <p:cNvSpPr/>
          <p:nvPr userDrawn="1"/>
        </p:nvSpPr>
        <p:spPr>
          <a:xfrm>
            <a:off x="1911977" y="1913963"/>
            <a:ext cx="4949511" cy="4561089"/>
          </a:xfrm>
          <a:prstGeom prst="rect">
            <a:avLst/>
          </a:prstGeom>
          <a:solidFill>
            <a:srgbClr val="64A2C7"/>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6" name="Rectangle 5"/>
          <p:cNvSpPr/>
          <p:nvPr userDrawn="1"/>
        </p:nvSpPr>
        <p:spPr>
          <a:xfrm>
            <a:off x="6861488" y="1913963"/>
            <a:ext cx="4949511" cy="4561089"/>
          </a:xfrm>
          <a:prstGeom prst="rect">
            <a:avLst/>
          </a:prstGeom>
          <a:solidFill>
            <a:srgbClr val="5798C0"/>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8" name="Rectangle 7"/>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3E1E4"/>
                </a:solidFill>
              </a:rPr>
              <a:t>‹#›</a:t>
            </a:fld>
            <a:endParaRPr lang="en-US" sz="1200" dirty="0">
              <a:solidFill>
                <a:srgbClr val="C3E1E4"/>
              </a:solidFill>
            </a:endParaRPr>
          </a:p>
        </p:txBody>
      </p:sp>
      <p:sp>
        <p:nvSpPr>
          <p:cNvPr id="10" name="Title 2"/>
          <p:cNvSpPr>
            <a:spLocks noGrp="1"/>
          </p:cNvSpPr>
          <p:nvPr>
            <p:ph type="title"/>
          </p:nvPr>
        </p:nvSpPr>
        <p:spPr>
          <a:xfrm>
            <a:off x="4602822" y="381001"/>
            <a:ext cx="7208178"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1" name="Text Placeholder 7"/>
          <p:cNvSpPr>
            <a:spLocks noGrp="1"/>
          </p:cNvSpPr>
          <p:nvPr>
            <p:ph type="body" sz="quarter" idx="17" hasCustomPrompt="1"/>
          </p:nvPr>
        </p:nvSpPr>
        <p:spPr>
          <a:xfrm>
            <a:off x="2097251" y="2099248"/>
            <a:ext cx="4573152"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2" name="Text Placeholder 7"/>
          <p:cNvSpPr>
            <a:spLocks noGrp="1"/>
          </p:cNvSpPr>
          <p:nvPr>
            <p:ph type="body" sz="quarter" idx="18" hasCustomPrompt="1"/>
          </p:nvPr>
        </p:nvSpPr>
        <p:spPr>
          <a:xfrm>
            <a:off x="7046768" y="2099248"/>
            <a:ext cx="4573146"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9" name="Graphic 8">
            <a:extLst>
              <a:ext uri="{FF2B5EF4-FFF2-40B4-BE49-F238E27FC236}">
                <a16:creationId xmlns:a16="http://schemas.microsoft.com/office/drawing/2014/main" id="{63AAB7F9-07C1-4B49-89AA-98A7679917E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2C98A4C0-93CE-476E-B48F-04F971D4D283}"/>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7222365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Rectangle 4"/>
          <p:cNvSpPr/>
          <p:nvPr userDrawn="1"/>
        </p:nvSpPr>
        <p:spPr>
          <a:xfrm>
            <a:off x="0" y="0"/>
            <a:ext cx="12191999" cy="685799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4988858" y="381001"/>
            <a:ext cx="6822142" cy="1532966"/>
          </a:xfrm>
          <a:prstGeom prst="rect">
            <a:avLst/>
          </a:prstGeom>
          <a:solidFill>
            <a:srgbClr val="64A2C7"/>
          </a:solidFill>
          <a:effectLst/>
        </p:spPr>
        <p:txBody>
          <a:bodyPr anchor="ctr">
            <a:normAutofit/>
          </a:bodyPr>
          <a:lstStyle>
            <a:lvl1pPr algn="ctr">
              <a:lnSpc>
                <a:spcPct val="150000"/>
              </a:lnSpc>
              <a:defRPr sz="3200" b="0" i="0" baseline="0">
                <a:solidFill>
                  <a:schemeClr val="bg1"/>
                </a:solidFill>
                <a:latin typeface="Roboto Medium" charset="0"/>
                <a:ea typeface="Roboto Medium" charset="0"/>
                <a:cs typeface="Roboto Medium" charset="0"/>
              </a:defRPr>
            </a:lvl1pPr>
          </a:lstStyle>
          <a:p>
            <a:endParaRPr lang="en-US" dirty="0"/>
          </a:p>
        </p:txBody>
      </p:sp>
      <p:sp>
        <p:nvSpPr>
          <p:cNvPr id="7"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366713" indent="-184150">
              <a:buFont typeface="Helvetica" charset="0"/>
              <a:buChar char="‣"/>
              <a:tabLst/>
              <a:defRPr sz="2000" b="0" i="0">
                <a:solidFill>
                  <a:srgbClr val="CCE2ED"/>
                </a:solidFill>
                <a:latin typeface="Roboto" charset="0"/>
                <a:ea typeface="Roboto" charset="0"/>
                <a:cs typeface="Roboto" charset="0"/>
              </a:defRPr>
            </a:lvl2pPr>
            <a:lvl3pPr marL="534988" indent="-168275">
              <a:buFont typeface="Helvetica" charset="0"/>
              <a:buChar char="‣"/>
              <a:tabLst/>
              <a:defRPr sz="2000" b="0" i="0">
                <a:solidFill>
                  <a:srgbClr val="CCE2ED"/>
                </a:solidFill>
                <a:latin typeface="Roboto" charset="0"/>
                <a:ea typeface="Roboto" charset="0"/>
                <a:cs typeface="Roboto" charset="0"/>
              </a:defRPr>
            </a:lvl3pPr>
            <a:lvl4pPr marL="719138" indent="-184150">
              <a:buFont typeface="Arial" charset="0"/>
              <a:buChar char="•"/>
              <a:tabLst/>
              <a:defRPr sz="2000" b="0" i="0">
                <a:solidFill>
                  <a:srgbClr val="CCE2ED"/>
                </a:solidFill>
                <a:latin typeface="Roboto" charset="0"/>
                <a:ea typeface="Roboto" charset="0"/>
                <a:cs typeface="Roboto"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9" name="Rectangle 8"/>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3" name="Rectangle 12">
            <a:extLst>
              <a:ext uri="{FF2B5EF4-FFF2-40B4-BE49-F238E27FC236}">
                <a16:creationId xmlns:a16="http://schemas.microsoft.com/office/drawing/2014/main" id="{86C2104F-1341-4050-8088-564E8DB5F0E9}"/>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8EEE58B3-9865-4F7D-A0E3-FAC6C25BC6A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2" name="Picture 12">
            <a:extLst>
              <a:ext uri="{FF2B5EF4-FFF2-40B4-BE49-F238E27FC236}">
                <a16:creationId xmlns:a16="http://schemas.microsoft.com/office/drawing/2014/main" id="{F1508E01-6899-48D9-800F-FC39287483A9}"/>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6218708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916317"/>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sp>
        <p:nvSpPr>
          <p:cNvPr id="2" name="Rectangle 1"/>
          <p:cNvSpPr/>
          <p:nvPr userDrawn="1"/>
        </p:nvSpPr>
        <p:spPr>
          <a:xfrm>
            <a:off x="379012" y="1922141"/>
            <a:ext cx="11431998"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379012" y="3058703"/>
            <a:ext cx="11431988"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379012" y="4195266"/>
            <a:ext cx="11431988"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379012" y="5331828"/>
            <a:ext cx="11431988"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11" name="TextBox 10"/>
          <p:cNvSpPr txBox="1"/>
          <p:nvPr userDrawn="1"/>
        </p:nvSpPr>
        <p:spPr>
          <a:xfrm>
            <a:off x="946299" y="4490218"/>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6" name="TextBox 15"/>
          <p:cNvSpPr txBox="1"/>
          <p:nvPr userDrawn="1"/>
        </p:nvSpPr>
        <p:spPr>
          <a:xfrm>
            <a:off x="946299" y="3400087"/>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7" name="TextBox 16"/>
          <p:cNvSpPr txBox="1"/>
          <p:nvPr userDrawn="1"/>
        </p:nvSpPr>
        <p:spPr>
          <a:xfrm>
            <a:off x="946299" y="2256496"/>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8" name="TextBox 17"/>
          <p:cNvSpPr txBox="1"/>
          <p:nvPr userDrawn="1"/>
        </p:nvSpPr>
        <p:spPr>
          <a:xfrm>
            <a:off x="2084593" y="2256496"/>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Questions</a:t>
            </a:r>
          </a:p>
        </p:txBody>
      </p:sp>
      <p:sp>
        <p:nvSpPr>
          <p:cNvPr id="19" name="TextBox 18"/>
          <p:cNvSpPr txBox="1"/>
          <p:nvPr userDrawn="1"/>
        </p:nvSpPr>
        <p:spPr>
          <a:xfrm>
            <a:off x="2096471" y="3400087"/>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EMEAR</a:t>
            </a:r>
          </a:p>
        </p:txBody>
      </p:sp>
      <p:sp>
        <p:nvSpPr>
          <p:cNvPr id="20" name="TextBox 19"/>
          <p:cNvSpPr txBox="1"/>
          <p:nvPr userDrawn="1"/>
        </p:nvSpPr>
        <p:spPr>
          <a:xfrm>
            <a:off x="2096467" y="4490218"/>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Americas &amp; APAC</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3"/>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2"/>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3"/>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3"/>
              </a:rPr>
              <a:t>tmccain@2Ring.com</a:t>
            </a:r>
            <a:r>
              <a:rPr lang="en-US" sz="1000" baseline="0" dirty="0">
                <a:solidFill>
                  <a:schemeClr val="bg2">
                    <a:lumMod val="10000"/>
                  </a:schemeClr>
                </a:solidFill>
                <a:latin typeface="Roboto" charset="0"/>
                <a:ea typeface="Roboto" charset="0"/>
                <a:cs typeface="Roboto" charset="0"/>
              </a:rPr>
              <a:t> </a:t>
            </a:r>
          </a:p>
        </p:txBody>
      </p:sp>
      <p:sp>
        <p:nvSpPr>
          <p:cNvPr id="38" name="TextBox 37"/>
          <p:cNvSpPr txBox="1"/>
          <p:nvPr userDrawn="1"/>
        </p:nvSpPr>
        <p:spPr>
          <a:xfrm>
            <a:off x="944321" y="5679032"/>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39" name="TextBox 38"/>
          <p:cNvSpPr txBox="1"/>
          <p:nvPr userDrawn="1"/>
        </p:nvSpPr>
        <p:spPr>
          <a:xfrm>
            <a:off x="2094489" y="5679032"/>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Links to Remember</a:t>
            </a:r>
          </a:p>
        </p:txBody>
      </p:sp>
      <p:sp>
        <p:nvSpPr>
          <p:cNvPr id="40" name="TextBox 39"/>
          <p:cNvSpPr txBox="1"/>
          <p:nvPr userDrawn="1"/>
        </p:nvSpPr>
        <p:spPr>
          <a:xfrm>
            <a:off x="6393105" y="5698934"/>
            <a:ext cx="2674361" cy="400110"/>
          </a:xfrm>
          <a:prstGeom prst="rect">
            <a:avLst/>
          </a:prstGeom>
          <a:noFill/>
        </p:spPr>
        <p:txBody>
          <a:bodyPr wrap="square" rtlCol="0">
            <a:spAutoFit/>
          </a:bodyPr>
          <a:lstStyle/>
          <a:p>
            <a:r>
              <a:rPr lang="en-US" sz="1000" b="1" dirty="0">
                <a:solidFill>
                  <a:srgbClr val="EDF5FA"/>
                </a:solidFill>
                <a:latin typeface="Roboto" charset="0"/>
                <a:ea typeface="Roboto" charset="0"/>
                <a:cs typeface="Roboto" charset="0"/>
              </a:rPr>
              <a:t>DW Product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EDF5FA"/>
                </a:solidFill>
                <a:latin typeface="Roboto" charset="0"/>
                <a:ea typeface="Roboto" charset="0"/>
                <a:cs typeface="Roboto" charset="0"/>
              </a:rPr>
              <a:t>System Requirements Simplified</a:t>
            </a:r>
          </a:p>
        </p:txBody>
      </p:sp>
      <p:sp>
        <p:nvSpPr>
          <p:cNvPr id="41" name="TextBox 40"/>
          <p:cNvSpPr txBox="1"/>
          <p:nvPr userDrawn="1"/>
        </p:nvSpPr>
        <p:spPr>
          <a:xfrm>
            <a:off x="9183230" y="5698934"/>
            <a:ext cx="235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4"/>
              </a:rPr>
              <a:t>2Ring.com/Five9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5"/>
              </a:rPr>
              <a:t>2Ring.com/SystemRequirements ..</a:t>
            </a:r>
            <a:endParaRPr lang="en-US" sz="1000" dirty="0">
              <a:solidFill>
                <a:schemeClr val="bg2">
                  <a:lumMod val="10000"/>
                </a:schemeClr>
              </a:solidFill>
              <a:latin typeface="Roboto" charset="0"/>
              <a:ea typeface="Roboto" charset="0"/>
              <a:cs typeface="Roboto" charset="0"/>
            </a:endParaRPr>
          </a:p>
        </p:txBody>
      </p:sp>
      <p:pic>
        <p:nvPicPr>
          <p:cNvPr id="31" name="Picture 3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13130" y="652248"/>
            <a:ext cx="3602888" cy="798108"/>
          </a:xfrm>
          <a:prstGeom prst="rect">
            <a:avLst/>
          </a:prstGeom>
        </p:spPr>
      </p:pic>
      <p:sp>
        <p:nvSpPr>
          <p:cNvPr id="30" name="Rectangle 29">
            <a:extLst>
              <a:ext uri="{FF2B5EF4-FFF2-40B4-BE49-F238E27FC236}">
                <a16:creationId xmlns:a16="http://schemas.microsoft.com/office/drawing/2014/main" id="{F8465BBD-E7D7-4A95-A5C8-6539231B3743}"/>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a:extLst>
              <a:ext uri="{FF2B5EF4-FFF2-40B4-BE49-F238E27FC236}">
                <a16:creationId xmlns:a16="http://schemas.microsoft.com/office/drawing/2014/main" id="{3583A8FE-D7AE-4029-A03A-9B8059201776}"/>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43739" y="672249"/>
            <a:ext cx="1812503" cy="951564"/>
          </a:xfrm>
          <a:prstGeom prst="rect">
            <a:avLst/>
          </a:prstGeom>
        </p:spPr>
      </p:pic>
      <p:sp>
        <p:nvSpPr>
          <p:cNvPr id="33" name="TextBox 32">
            <a:extLst>
              <a:ext uri="{FF2B5EF4-FFF2-40B4-BE49-F238E27FC236}">
                <a16:creationId xmlns:a16="http://schemas.microsoft.com/office/drawing/2014/main" id="{CCD69BAB-CEB2-4A0C-8139-B3B2056385B1}"/>
              </a:ext>
            </a:extLst>
          </p:cNvPr>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3626 Fair Oaks Blvd. Suite 100</a:t>
            </a:r>
          </a:p>
          <a:p>
            <a:r>
              <a:rPr lang="en-US" sz="1000" noProof="0" dirty="0">
                <a:solidFill>
                  <a:schemeClr val="bg1"/>
                </a:solidFill>
                <a:latin typeface="Roboto" charset="0"/>
                <a:ea typeface="Roboto" charset="0"/>
                <a:cs typeface="Roboto" charset="0"/>
              </a:rPr>
              <a:t>Sacramento, CA, 95864,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9"/>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10"/>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4" name="TextBox 33">
            <a:extLst>
              <a:ext uri="{FF2B5EF4-FFF2-40B4-BE49-F238E27FC236}">
                <a16:creationId xmlns:a16="http://schemas.microsoft.com/office/drawing/2014/main" id="{B81902FC-0CE6-48E8-A6F4-60F13B3A743A}"/>
              </a:ext>
            </a:extLst>
          </p:cNvPr>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Plynarenska</a:t>
            </a:r>
            <a:r>
              <a:rPr lang="en-US" sz="1000" noProof="0" dirty="0">
                <a:solidFill>
                  <a:schemeClr val="bg1"/>
                </a:solidFill>
                <a:latin typeface="Roboto" charset="0"/>
                <a:ea typeface="Roboto" charset="0"/>
                <a:cs typeface="Roboto" charset="0"/>
              </a:rPr>
              <a:t> 7/C</a:t>
            </a:r>
          </a:p>
          <a:p>
            <a:pPr>
              <a:lnSpc>
                <a:spcPct val="100000"/>
              </a:lnSpc>
            </a:pPr>
            <a:r>
              <a:rPr lang="en-US" sz="1000" noProof="0" dirty="0">
                <a:solidFill>
                  <a:srgbClr val="DCEBF3"/>
                </a:solidFill>
                <a:latin typeface="Roboto" charset="0"/>
                <a:ea typeface="Roboto" charset="0"/>
                <a:cs typeface="Roboto" charset="0"/>
              </a:rPr>
              <a:t>821</a:t>
            </a:r>
            <a:r>
              <a:rPr lang="en-US" sz="1000" baseline="0" noProof="0" dirty="0">
                <a:solidFill>
                  <a:srgbClr val="DCEBF3"/>
                </a:solidFill>
                <a:latin typeface="Roboto" charset="0"/>
                <a:ea typeface="Roboto" charset="0"/>
                <a:cs typeface="Roboto" charset="0"/>
              </a:rPr>
              <a:t> 09, Bratislava, Slovak Republic</a:t>
            </a:r>
            <a:endParaRPr lang="en-US" sz="1000" noProof="0" dirty="0">
              <a:solidFill>
                <a:srgbClr val="DCEBF3"/>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11"/>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10"/>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5" name="TextBox 34">
            <a:extLst>
              <a:ext uri="{FF2B5EF4-FFF2-40B4-BE49-F238E27FC236}">
                <a16:creationId xmlns:a16="http://schemas.microsoft.com/office/drawing/2014/main" id="{937967C8-05E3-4A0B-BE7F-4E7845B8D179}"/>
              </a:ext>
            </a:extLst>
          </p:cNvPr>
          <p:cNvSpPr txBox="1"/>
          <p:nvPr userDrawn="1"/>
        </p:nvSpPr>
        <p:spPr>
          <a:xfrm>
            <a:off x="5228284" y="2068825"/>
            <a:ext cx="1116419" cy="861774"/>
          </a:xfrm>
          <a:prstGeom prst="rect">
            <a:avLst/>
          </a:prstGeom>
          <a:noFill/>
        </p:spPr>
        <p:txBody>
          <a:bodyPr wrap="square" rtlCol="0">
            <a:spAutoFit/>
          </a:bodyPr>
          <a:lstStyle/>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MOBILE</a:t>
            </a:r>
          </a:p>
          <a:p>
            <a:r>
              <a:rPr lang="en-US" sz="1000" dirty="0">
                <a:solidFill>
                  <a:schemeClr val="bg1"/>
                </a:solidFill>
                <a:latin typeface="Roboto" charset="0"/>
                <a:ea typeface="Roboto" charset="0"/>
                <a:cs typeface="Roboto" charset="0"/>
              </a:rPr>
              <a:t>EMAIL</a:t>
            </a:r>
          </a:p>
        </p:txBody>
      </p:sp>
      <p:sp>
        <p:nvSpPr>
          <p:cNvPr id="45" name="TextBox 44">
            <a:extLst>
              <a:ext uri="{FF2B5EF4-FFF2-40B4-BE49-F238E27FC236}">
                <a16:creationId xmlns:a16="http://schemas.microsoft.com/office/drawing/2014/main" id="{3D0ABC84-E43F-43FB-AC0F-A631207953ED}"/>
              </a:ext>
            </a:extLst>
          </p:cNvPr>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Kevin Schleising</a:t>
            </a:r>
          </a:p>
          <a:p>
            <a:r>
              <a:rPr lang="en-US" sz="1000" noProof="0" dirty="0">
                <a:solidFill>
                  <a:schemeClr val="bg1"/>
                </a:solidFill>
                <a:latin typeface="Roboto" charset="0"/>
                <a:ea typeface="Roboto" charset="0"/>
                <a:cs typeface="Roboto" charset="0"/>
              </a:rPr>
              <a:t>UK&amp;I Sales Director</a:t>
            </a: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+44 7842 553492</a:t>
            </a:r>
          </a:p>
          <a:p>
            <a:r>
              <a:rPr lang="en-US" sz="1000" baseline="0" noProof="0" dirty="0">
                <a:solidFill>
                  <a:schemeClr val="bg2">
                    <a:lumMod val="10000"/>
                  </a:schemeClr>
                </a:solidFill>
                <a:latin typeface="Roboto" charset="0"/>
                <a:ea typeface="Roboto" charset="0"/>
                <a:cs typeface="Roboto" charset="0"/>
                <a:hlinkClick r:id="rId12"/>
              </a:rPr>
              <a:t>Kevin.Schleising@2Ring.com  </a:t>
            </a:r>
            <a:endParaRPr lang="en-US" sz="1000" baseline="0" noProof="0" dirty="0">
              <a:solidFill>
                <a:schemeClr val="bg2">
                  <a:lumMod val="10000"/>
                </a:schemeClr>
              </a:solidFill>
              <a:latin typeface="Roboto" charset="0"/>
              <a:ea typeface="Roboto" charset="0"/>
              <a:cs typeface="Roboto" charset="0"/>
            </a:endParaRPr>
          </a:p>
        </p:txBody>
      </p:sp>
      <p:sp>
        <p:nvSpPr>
          <p:cNvPr id="46" name="TextBox 45">
            <a:extLst>
              <a:ext uri="{FF2B5EF4-FFF2-40B4-BE49-F238E27FC236}">
                <a16:creationId xmlns:a16="http://schemas.microsoft.com/office/drawing/2014/main" id="{3F3C2AF8-B6E6-427A-8D6D-F63B791ECF22}"/>
              </a:ext>
            </a:extLst>
          </p:cNvPr>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13"/>
              </a:rPr>
              <a:t>mgrebac@2Ring.com</a:t>
            </a:r>
            <a:r>
              <a:rPr lang="en-US" sz="1000" baseline="0" noProof="0" dirty="0">
                <a:solidFill>
                  <a:schemeClr val="bg2">
                    <a:lumMod val="10000"/>
                  </a:schemeClr>
                </a:solidFill>
                <a:latin typeface="Roboto" charset="0"/>
                <a:ea typeface="Roboto" charset="0"/>
                <a:cs typeface="Roboto" charset="0"/>
              </a:rPr>
              <a:t> </a:t>
            </a:r>
          </a:p>
        </p:txBody>
      </p:sp>
      <p:pic>
        <p:nvPicPr>
          <p:cNvPr id="36" name="Picture 12">
            <a:extLst>
              <a:ext uri="{FF2B5EF4-FFF2-40B4-BE49-F238E27FC236}">
                <a16:creationId xmlns:a16="http://schemas.microsoft.com/office/drawing/2014/main" id="{52707256-0CD3-4850-9607-F6F52F385DFA}"/>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6116619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90220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108" y="652247"/>
            <a:ext cx="3602892" cy="798109"/>
          </a:xfrm>
          <a:prstGeom prst="rect">
            <a:avLst/>
          </a:prstGeom>
        </p:spPr>
      </p:pic>
      <p:sp>
        <p:nvSpPr>
          <p:cNvPr id="2" name="Rectangle 1"/>
          <p:cNvSpPr/>
          <p:nvPr userDrawn="1"/>
        </p:nvSpPr>
        <p:spPr>
          <a:xfrm>
            <a:off x="379012" y="1922141"/>
            <a:ext cx="11431998"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379012" y="3058703"/>
            <a:ext cx="11431988"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379012" y="4195266"/>
            <a:ext cx="11431988"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379012" y="5331828"/>
            <a:ext cx="11431988"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11" name="TextBox 10"/>
          <p:cNvSpPr txBox="1"/>
          <p:nvPr userDrawn="1"/>
        </p:nvSpPr>
        <p:spPr>
          <a:xfrm>
            <a:off x="946299" y="4490218"/>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6" name="TextBox 15"/>
          <p:cNvSpPr txBox="1"/>
          <p:nvPr userDrawn="1"/>
        </p:nvSpPr>
        <p:spPr>
          <a:xfrm>
            <a:off x="946299" y="3400087"/>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7" name="TextBox 16"/>
          <p:cNvSpPr txBox="1"/>
          <p:nvPr userDrawn="1"/>
        </p:nvSpPr>
        <p:spPr>
          <a:xfrm>
            <a:off x="946299" y="2256496"/>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8" name="TextBox 17"/>
          <p:cNvSpPr txBox="1"/>
          <p:nvPr userDrawn="1"/>
        </p:nvSpPr>
        <p:spPr>
          <a:xfrm>
            <a:off x="2084593" y="2256496"/>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Questions</a:t>
            </a:r>
          </a:p>
        </p:txBody>
      </p:sp>
      <p:sp>
        <p:nvSpPr>
          <p:cNvPr id="19" name="TextBox 18"/>
          <p:cNvSpPr txBox="1"/>
          <p:nvPr userDrawn="1"/>
        </p:nvSpPr>
        <p:spPr>
          <a:xfrm>
            <a:off x="2096471" y="3400087"/>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EMEAR</a:t>
            </a:r>
          </a:p>
        </p:txBody>
      </p:sp>
      <p:sp>
        <p:nvSpPr>
          <p:cNvPr id="20" name="TextBox 19"/>
          <p:cNvSpPr txBox="1"/>
          <p:nvPr userDrawn="1"/>
        </p:nvSpPr>
        <p:spPr>
          <a:xfrm>
            <a:off x="2096467" y="4490218"/>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Americas &amp; APAC</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3"/>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3"/>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Plynarenska</a:t>
            </a:r>
            <a:r>
              <a:rPr lang="en-US" sz="1000" noProof="0" dirty="0">
                <a:solidFill>
                  <a:schemeClr val="bg1"/>
                </a:solidFill>
                <a:latin typeface="Roboto" charset="0"/>
                <a:ea typeface="Roboto" charset="0"/>
                <a:cs typeface="Roboto" charset="0"/>
              </a:rPr>
              <a:t> 7/C</a:t>
            </a:r>
          </a:p>
          <a:p>
            <a:pPr>
              <a:lnSpc>
                <a:spcPct val="100000"/>
              </a:lnSpc>
            </a:pPr>
            <a:r>
              <a:rPr lang="en-US" sz="1000" noProof="0" dirty="0">
                <a:solidFill>
                  <a:srgbClr val="DCEBF3"/>
                </a:solidFill>
                <a:latin typeface="Roboto" charset="0"/>
                <a:ea typeface="Roboto" charset="0"/>
                <a:cs typeface="Roboto" charset="0"/>
              </a:rPr>
              <a:t>821</a:t>
            </a:r>
            <a:r>
              <a:rPr lang="en-US" sz="1000" baseline="0" noProof="0" dirty="0">
                <a:solidFill>
                  <a:srgbClr val="DCEBF3"/>
                </a:solidFill>
                <a:latin typeface="Roboto" charset="0"/>
                <a:ea typeface="Roboto" charset="0"/>
                <a:cs typeface="Roboto" charset="0"/>
              </a:rPr>
              <a:t> 09, Bratislava, Slovak Republic</a:t>
            </a:r>
            <a:endParaRPr lang="en-US" sz="1000" noProof="0" dirty="0">
              <a:solidFill>
                <a:srgbClr val="DCEBF3"/>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4"/>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5"/>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3626 Fair Oaks Blvd. Suite 100</a:t>
            </a:r>
          </a:p>
          <a:p>
            <a:r>
              <a:rPr lang="en-US" sz="1000" noProof="0" dirty="0">
                <a:solidFill>
                  <a:schemeClr val="bg1"/>
                </a:solidFill>
                <a:latin typeface="Roboto" charset="0"/>
                <a:ea typeface="Roboto" charset="0"/>
                <a:cs typeface="Roboto" charset="0"/>
              </a:rPr>
              <a:t>Sacramento, CA, 95864,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6"/>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5"/>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3"/>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7"/>
              </a:rPr>
              <a:t>tmccain@2Ring.com</a:t>
            </a:r>
            <a:r>
              <a:rPr lang="en-US" sz="1000" baseline="0" dirty="0">
                <a:solidFill>
                  <a:schemeClr val="bg2">
                    <a:lumMod val="10000"/>
                  </a:schemeClr>
                </a:solidFill>
                <a:latin typeface="Roboto" charset="0"/>
                <a:ea typeface="Roboto" charset="0"/>
                <a:cs typeface="Roboto" charset="0"/>
              </a:rPr>
              <a:t> </a:t>
            </a:r>
          </a:p>
        </p:txBody>
      </p:sp>
      <p:sp>
        <p:nvSpPr>
          <p:cNvPr id="38" name="TextBox 37"/>
          <p:cNvSpPr txBox="1"/>
          <p:nvPr userDrawn="1"/>
        </p:nvSpPr>
        <p:spPr>
          <a:xfrm>
            <a:off x="944321" y="5679032"/>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39" name="TextBox 38"/>
          <p:cNvSpPr txBox="1"/>
          <p:nvPr userDrawn="1"/>
        </p:nvSpPr>
        <p:spPr>
          <a:xfrm>
            <a:off x="2094489" y="5679032"/>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Links to Remember</a:t>
            </a:r>
          </a:p>
        </p:txBody>
      </p:sp>
      <p:sp>
        <p:nvSpPr>
          <p:cNvPr id="40" name="TextBox 39"/>
          <p:cNvSpPr txBox="1"/>
          <p:nvPr userDrawn="1"/>
        </p:nvSpPr>
        <p:spPr>
          <a:xfrm>
            <a:off x="6393105" y="5394593"/>
            <a:ext cx="2674361" cy="861774"/>
          </a:xfrm>
          <a:prstGeom prst="rect">
            <a:avLst/>
          </a:prstGeom>
          <a:noFill/>
        </p:spPr>
        <p:txBody>
          <a:bodyPr wrap="square" rtlCol="0">
            <a:spAutoFit/>
          </a:bodyPr>
          <a:lstStyle/>
          <a:p>
            <a:r>
              <a:rPr lang="en-US" sz="1000" b="1" dirty="0">
                <a:solidFill>
                  <a:srgbClr val="5397C4"/>
                </a:solidFill>
                <a:latin typeface="Roboto" charset="0"/>
                <a:ea typeface="Roboto" charset="0"/>
                <a:cs typeface="Roboto" charset="0"/>
              </a:rPr>
              <a:t>DW Product Site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25F98"/>
                </a:solidFill>
                <a:latin typeface="Roboto" charset="0"/>
                <a:ea typeface="Roboto" charset="0"/>
                <a:cs typeface="Roboto" charset="0"/>
              </a:rPr>
              <a:t>Request Instant Access to DW (Cloud)</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6E8EB7"/>
                </a:solidFill>
                <a:latin typeface="Roboto" charset="0"/>
                <a:ea typeface="Roboto" charset="0"/>
                <a:cs typeface="Roboto" charset="0"/>
              </a:rPr>
              <a:t>Request a Live Demo</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63A1CA"/>
                </a:solidFill>
                <a:latin typeface="Roboto" charset="0"/>
                <a:ea typeface="Roboto" charset="0"/>
                <a:cs typeface="Roboto" charset="0"/>
              </a:rPr>
              <a:t>View a Sample Wallboard Layout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latin typeface="Roboto" charset="0"/>
                <a:ea typeface="Roboto" charset="0"/>
                <a:cs typeface="Roboto" charset="0"/>
              </a:rPr>
              <a:t>System Requirements Simplified</a:t>
            </a:r>
          </a:p>
        </p:txBody>
      </p:sp>
      <p:sp>
        <p:nvSpPr>
          <p:cNvPr id="41" name="TextBox 40"/>
          <p:cNvSpPr txBox="1"/>
          <p:nvPr userDrawn="1"/>
        </p:nvSpPr>
        <p:spPr>
          <a:xfrm>
            <a:off x="9183230" y="5399025"/>
            <a:ext cx="2350160"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8"/>
              </a:rPr>
              <a:t>2Ring.com/Five9</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9"/>
              </a:rPr>
              <a:t>2Ring.com/DWFive9Trial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0"/>
              </a:rPr>
              <a:t>2Ring.com/Demo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1"/>
              </a:rPr>
              <a:t>2Ring.com/TryItFive9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2"/>
              </a:rPr>
              <a:t>2Ring.com/</a:t>
            </a:r>
            <a:r>
              <a:rPr lang="en-US" sz="1000" dirty="0" err="1">
                <a:solidFill>
                  <a:schemeClr val="bg2">
                    <a:lumMod val="10000"/>
                  </a:schemeClr>
                </a:solidFill>
                <a:latin typeface="Roboto" charset="0"/>
                <a:ea typeface="Roboto" charset="0"/>
                <a:cs typeface="Roboto" charset="0"/>
                <a:hlinkClick r:id="rId12"/>
              </a:rPr>
              <a:t>SystemRequirements</a:t>
            </a:r>
            <a:r>
              <a:rPr lang="en-US" sz="1000" dirty="0">
                <a:solidFill>
                  <a:schemeClr val="bg2">
                    <a:lumMod val="10000"/>
                  </a:schemeClr>
                </a:solidFill>
                <a:latin typeface="Roboto" charset="0"/>
                <a:ea typeface="Roboto" charset="0"/>
                <a:cs typeface="Roboto" charset="0"/>
                <a:hlinkClick r:id="rId12"/>
              </a:rPr>
              <a:t> ..</a:t>
            </a:r>
            <a:endParaRPr lang="en-US" sz="1000" dirty="0">
              <a:solidFill>
                <a:schemeClr val="bg2">
                  <a:lumMod val="10000"/>
                </a:schemeClr>
              </a:solidFill>
              <a:latin typeface="Roboto" charset="0"/>
              <a:ea typeface="Roboto" charset="0"/>
              <a:cs typeface="Roboto" charset="0"/>
            </a:endParaRPr>
          </a:p>
        </p:txBody>
      </p:sp>
      <p:sp>
        <p:nvSpPr>
          <p:cNvPr id="30" name="Rectangle 29">
            <a:extLst>
              <a:ext uri="{FF2B5EF4-FFF2-40B4-BE49-F238E27FC236}">
                <a16:creationId xmlns:a16="http://schemas.microsoft.com/office/drawing/2014/main" id="{A1B939E8-D70D-41F8-9F85-94AAAEC3A612}"/>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a:extLst>
              <a:ext uri="{FF2B5EF4-FFF2-40B4-BE49-F238E27FC236}">
                <a16:creationId xmlns:a16="http://schemas.microsoft.com/office/drawing/2014/main" id="{42D3053C-D5EC-4F36-B63B-A215C2CF5D61}"/>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543739" y="672249"/>
            <a:ext cx="1812503" cy="951564"/>
          </a:xfrm>
          <a:prstGeom prst="rect">
            <a:avLst/>
          </a:prstGeom>
        </p:spPr>
      </p:pic>
      <p:sp>
        <p:nvSpPr>
          <p:cNvPr id="35" name="TextBox 34">
            <a:extLst>
              <a:ext uri="{FF2B5EF4-FFF2-40B4-BE49-F238E27FC236}">
                <a16:creationId xmlns:a16="http://schemas.microsoft.com/office/drawing/2014/main" id="{AFD8A916-89DE-4065-81E8-F7B6E78C79EE}"/>
              </a:ext>
            </a:extLst>
          </p:cNvPr>
          <p:cNvSpPr txBox="1"/>
          <p:nvPr userDrawn="1"/>
        </p:nvSpPr>
        <p:spPr>
          <a:xfrm>
            <a:off x="5228284" y="2068825"/>
            <a:ext cx="1116419" cy="861774"/>
          </a:xfrm>
          <a:prstGeom prst="rect">
            <a:avLst/>
          </a:prstGeom>
          <a:noFill/>
        </p:spPr>
        <p:txBody>
          <a:bodyPr wrap="square" rtlCol="0">
            <a:spAutoFit/>
          </a:bodyPr>
          <a:lstStyle/>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MOBILE</a:t>
            </a:r>
          </a:p>
          <a:p>
            <a:r>
              <a:rPr lang="en-US" sz="1000" dirty="0">
                <a:solidFill>
                  <a:schemeClr val="bg1"/>
                </a:solidFill>
                <a:latin typeface="Roboto" charset="0"/>
                <a:ea typeface="Roboto" charset="0"/>
                <a:cs typeface="Roboto" charset="0"/>
              </a:rPr>
              <a:t>EMAIL</a:t>
            </a:r>
          </a:p>
        </p:txBody>
      </p:sp>
      <p:sp>
        <p:nvSpPr>
          <p:cNvPr id="45" name="TextBox 44">
            <a:extLst>
              <a:ext uri="{FF2B5EF4-FFF2-40B4-BE49-F238E27FC236}">
                <a16:creationId xmlns:a16="http://schemas.microsoft.com/office/drawing/2014/main" id="{A4532F29-BD93-403E-B47F-E0F0D2B6CAB2}"/>
              </a:ext>
            </a:extLst>
          </p:cNvPr>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Kevin Schleising</a:t>
            </a:r>
          </a:p>
          <a:p>
            <a:r>
              <a:rPr lang="en-US" sz="1000" noProof="0" dirty="0">
                <a:solidFill>
                  <a:schemeClr val="bg1"/>
                </a:solidFill>
                <a:latin typeface="Roboto" charset="0"/>
                <a:ea typeface="Roboto" charset="0"/>
                <a:cs typeface="Roboto" charset="0"/>
              </a:rPr>
              <a:t>UK&amp;I Sales Director</a:t>
            </a: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+44 7842 553492</a:t>
            </a:r>
          </a:p>
          <a:p>
            <a:r>
              <a:rPr lang="en-US" sz="1000" baseline="0" noProof="0" dirty="0">
                <a:solidFill>
                  <a:schemeClr val="bg2">
                    <a:lumMod val="10000"/>
                  </a:schemeClr>
                </a:solidFill>
                <a:latin typeface="Roboto" charset="0"/>
                <a:ea typeface="Roboto" charset="0"/>
                <a:cs typeface="Roboto" charset="0"/>
                <a:hlinkClick r:id="rId15"/>
              </a:rPr>
              <a:t>Kevin.Schleising@2Ring.com  </a:t>
            </a:r>
            <a:endParaRPr lang="en-US" sz="1000" baseline="0" noProof="0" dirty="0">
              <a:solidFill>
                <a:schemeClr val="bg2">
                  <a:lumMod val="10000"/>
                </a:schemeClr>
              </a:solidFill>
              <a:latin typeface="Roboto" charset="0"/>
              <a:ea typeface="Roboto" charset="0"/>
              <a:cs typeface="Roboto" charset="0"/>
            </a:endParaRPr>
          </a:p>
        </p:txBody>
      </p:sp>
      <p:sp>
        <p:nvSpPr>
          <p:cNvPr id="46" name="TextBox 45">
            <a:extLst>
              <a:ext uri="{FF2B5EF4-FFF2-40B4-BE49-F238E27FC236}">
                <a16:creationId xmlns:a16="http://schemas.microsoft.com/office/drawing/2014/main" id="{42A71893-1ED9-4760-9375-10281224CB09}"/>
              </a:ext>
            </a:extLst>
          </p:cNvPr>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16"/>
              </a:rPr>
              <a:t>mgrebac@2Ring.com</a:t>
            </a:r>
            <a:r>
              <a:rPr lang="en-US" sz="1000" baseline="0" noProof="0" dirty="0">
                <a:solidFill>
                  <a:schemeClr val="bg2">
                    <a:lumMod val="10000"/>
                  </a:schemeClr>
                </a:solidFill>
                <a:latin typeface="Roboto" charset="0"/>
                <a:ea typeface="Roboto" charset="0"/>
                <a:cs typeface="Roboto" charset="0"/>
              </a:rPr>
              <a:t> </a:t>
            </a:r>
          </a:p>
        </p:txBody>
      </p:sp>
      <p:pic>
        <p:nvPicPr>
          <p:cNvPr id="32" name="Picture 12">
            <a:extLst>
              <a:ext uri="{FF2B5EF4-FFF2-40B4-BE49-F238E27FC236}">
                <a16:creationId xmlns:a16="http://schemas.microsoft.com/office/drawing/2014/main" id="{2198E80C-0AFA-46BA-8C49-0EFFF660413B}"/>
              </a:ext>
            </a:extLst>
          </p:cNvPr>
          <p:cNvPicPr>
            <a:picLocks noChangeAspect="1"/>
          </p:cNvPicPr>
          <p:nvPr userDrawn="1"/>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379012" y="381001"/>
            <a:ext cx="1532966" cy="1532966"/>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3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90220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108" y="652247"/>
            <a:ext cx="3602892" cy="798109"/>
          </a:xfrm>
          <a:prstGeom prst="rect">
            <a:avLst/>
          </a:prstGeom>
        </p:spPr>
      </p:pic>
      <p:sp>
        <p:nvSpPr>
          <p:cNvPr id="2" name="Rectangle 1"/>
          <p:cNvSpPr/>
          <p:nvPr userDrawn="1"/>
        </p:nvSpPr>
        <p:spPr>
          <a:xfrm>
            <a:off x="379012" y="1922141"/>
            <a:ext cx="11431998"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379012" y="3058703"/>
            <a:ext cx="11431988"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379012" y="4195266"/>
            <a:ext cx="11431988"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379012" y="5331828"/>
            <a:ext cx="11431988"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11" name="TextBox 10"/>
          <p:cNvSpPr txBox="1"/>
          <p:nvPr userDrawn="1"/>
        </p:nvSpPr>
        <p:spPr>
          <a:xfrm>
            <a:off x="946299" y="4490218"/>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6" name="TextBox 15"/>
          <p:cNvSpPr txBox="1"/>
          <p:nvPr userDrawn="1"/>
        </p:nvSpPr>
        <p:spPr>
          <a:xfrm>
            <a:off x="946299" y="3400087"/>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7" name="TextBox 16"/>
          <p:cNvSpPr txBox="1"/>
          <p:nvPr userDrawn="1"/>
        </p:nvSpPr>
        <p:spPr>
          <a:xfrm>
            <a:off x="946299" y="2256496"/>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18" name="TextBox 17"/>
          <p:cNvSpPr txBox="1"/>
          <p:nvPr userDrawn="1"/>
        </p:nvSpPr>
        <p:spPr>
          <a:xfrm>
            <a:off x="2084593" y="2256496"/>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Questions</a:t>
            </a:r>
          </a:p>
        </p:txBody>
      </p:sp>
      <p:sp>
        <p:nvSpPr>
          <p:cNvPr id="19" name="TextBox 18"/>
          <p:cNvSpPr txBox="1"/>
          <p:nvPr userDrawn="1"/>
        </p:nvSpPr>
        <p:spPr>
          <a:xfrm>
            <a:off x="2096471" y="3400087"/>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EMEA</a:t>
            </a:r>
          </a:p>
        </p:txBody>
      </p:sp>
      <p:sp>
        <p:nvSpPr>
          <p:cNvPr id="20" name="TextBox 19"/>
          <p:cNvSpPr txBox="1"/>
          <p:nvPr userDrawn="1"/>
        </p:nvSpPr>
        <p:spPr>
          <a:xfrm>
            <a:off x="2096467" y="4490218"/>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Americas &amp; APAC</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3"/>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3"/>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Plynarenska</a:t>
            </a:r>
            <a:r>
              <a:rPr lang="en-US" sz="1000" noProof="0" dirty="0">
                <a:solidFill>
                  <a:schemeClr val="bg1"/>
                </a:solidFill>
                <a:latin typeface="Roboto" charset="0"/>
                <a:ea typeface="Roboto" charset="0"/>
                <a:cs typeface="Roboto" charset="0"/>
              </a:rPr>
              <a:t> 7/C</a:t>
            </a:r>
          </a:p>
          <a:p>
            <a:pPr>
              <a:lnSpc>
                <a:spcPct val="100000"/>
              </a:lnSpc>
            </a:pPr>
            <a:r>
              <a:rPr lang="en-US" sz="1000" noProof="0" dirty="0">
                <a:solidFill>
                  <a:srgbClr val="DCEBF3"/>
                </a:solidFill>
                <a:latin typeface="Roboto" charset="0"/>
                <a:ea typeface="Roboto" charset="0"/>
                <a:cs typeface="Roboto" charset="0"/>
              </a:rPr>
              <a:t>821</a:t>
            </a:r>
            <a:r>
              <a:rPr lang="en-US" sz="1000" baseline="0" noProof="0" dirty="0">
                <a:solidFill>
                  <a:srgbClr val="DCEBF3"/>
                </a:solidFill>
                <a:latin typeface="Roboto" charset="0"/>
                <a:ea typeface="Roboto" charset="0"/>
                <a:cs typeface="Roboto" charset="0"/>
              </a:rPr>
              <a:t> 09, Bratislava, Slovak Republic</a:t>
            </a:r>
            <a:endParaRPr lang="en-US" sz="1000" noProof="0" dirty="0">
              <a:solidFill>
                <a:srgbClr val="DCEBF3"/>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4"/>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5"/>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rgbClr val="DCEBF3"/>
                </a:solidFill>
                <a:latin typeface="Roboto" charset="0"/>
                <a:ea typeface="Roboto" charset="0"/>
                <a:cs typeface="Roboto" charset="0"/>
              </a:rPr>
              <a:t>ADDRESS</a:t>
            </a:r>
          </a:p>
          <a:p>
            <a:endParaRPr lang="en-US" sz="1000" dirty="0">
              <a:solidFill>
                <a:srgbClr val="DCEBF3"/>
              </a:solidFill>
              <a:latin typeface="Roboto" charset="0"/>
              <a:ea typeface="Roboto" charset="0"/>
              <a:cs typeface="Roboto" charset="0"/>
            </a:endParaRPr>
          </a:p>
          <a:p>
            <a:r>
              <a:rPr lang="en-US" sz="1000" dirty="0">
                <a:solidFill>
                  <a:srgbClr val="DCEBF3"/>
                </a:solidFill>
                <a:latin typeface="Roboto" charset="0"/>
                <a:ea typeface="Roboto" charset="0"/>
                <a:cs typeface="Roboto" charset="0"/>
              </a:rPr>
              <a:t>PHONE</a:t>
            </a:r>
          </a:p>
          <a:p>
            <a:r>
              <a:rPr lang="en-US" sz="1000" dirty="0">
                <a:solidFill>
                  <a:srgbClr val="DCEBF3"/>
                </a:solidFill>
                <a:latin typeface="Roboto" charset="0"/>
                <a:ea typeface="Roboto" charset="0"/>
                <a:cs typeface="Roboto" charset="0"/>
              </a:rPr>
              <a:t>EMAIL</a:t>
            </a:r>
          </a:p>
          <a:p>
            <a:r>
              <a:rPr lang="en-US" sz="1000" dirty="0">
                <a:solidFill>
                  <a:srgbClr val="DCEBF3"/>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3626 Fair Oaks Blvd. Suite 100</a:t>
            </a:r>
          </a:p>
          <a:p>
            <a:r>
              <a:rPr lang="en-US" sz="1000" noProof="0" dirty="0">
                <a:solidFill>
                  <a:schemeClr val="bg1"/>
                </a:solidFill>
                <a:latin typeface="Roboto" charset="0"/>
                <a:ea typeface="Roboto" charset="0"/>
                <a:cs typeface="Roboto" charset="0"/>
              </a:rPr>
              <a:t>Sacramento, CA, 95864,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6"/>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5"/>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3"/>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7"/>
              </a:rPr>
              <a:t>tmccain@2Ring.com</a:t>
            </a:r>
            <a:r>
              <a:rPr lang="en-US" sz="1000" baseline="0" dirty="0">
                <a:solidFill>
                  <a:schemeClr val="bg2">
                    <a:lumMod val="10000"/>
                  </a:schemeClr>
                </a:solidFill>
                <a:latin typeface="Roboto" charset="0"/>
                <a:ea typeface="Roboto" charset="0"/>
                <a:cs typeface="Roboto" charset="0"/>
              </a:rPr>
              <a:t> </a:t>
            </a:r>
          </a:p>
        </p:txBody>
      </p:sp>
      <p:sp>
        <p:nvSpPr>
          <p:cNvPr id="38" name="TextBox 37"/>
          <p:cNvSpPr txBox="1"/>
          <p:nvPr userDrawn="1"/>
        </p:nvSpPr>
        <p:spPr>
          <a:xfrm>
            <a:off x="944321" y="5679032"/>
            <a:ext cx="1467294" cy="461665"/>
          </a:xfrm>
          <a:prstGeom prst="rect">
            <a:avLst/>
          </a:prstGeom>
          <a:noFill/>
        </p:spPr>
        <p:txBody>
          <a:bodyPr wrap="square" rtlCol="0">
            <a:spAutoFit/>
          </a:bodyPr>
          <a:lstStyle/>
          <a:p>
            <a:r>
              <a:rPr lang="en-US" sz="2400" b="1" dirty="0">
                <a:solidFill>
                  <a:srgbClr val="FF0000"/>
                </a:solidFill>
                <a:latin typeface="Roboto" charset="0"/>
                <a:ea typeface="Roboto" charset="0"/>
                <a:cs typeface="Roboto" charset="0"/>
              </a:rPr>
              <a:t>2Ring</a:t>
            </a:r>
            <a:r>
              <a:rPr lang="en-US" sz="2400" b="1" baseline="0" dirty="0">
                <a:solidFill>
                  <a:srgbClr val="FF0000"/>
                </a:solidFill>
                <a:latin typeface="Roboto" charset="0"/>
                <a:ea typeface="Roboto" charset="0"/>
                <a:cs typeface="Roboto" charset="0"/>
              </a:rPr>
              <a:t> .. </a:t>
            </a:r>
            <a:endParaRPr lang="en-US" sz="2400" b="1" dirty="0">
              <a:solidFill>
                <a:srgbClr val="FF0000"/>
              </a:solidFill>
              <a:latin typeface="Roboto" charset="0"/>
              <a:ea typeface="Roboto" charset="0"/>
              <a:cs typeface="Roboto" charset="0"/>
            </a:endParaRPr>
          </a:p>
        </p:txBody>
      </p:sp>
      <p:sp>
        <p:nvSpPr>
          <p:cNvPr id="39" name="TextBox 38"/>
          <p:cNvSpPr txBox="1"/>
          <p:nvPr userDrawn="1"/>
        </p:nvSpPr>
        <p:spPr>
          <a:xfrm>
            <a:off x="2094489" y="5679032"/>
            <a:ext cx="3143691" cy="461665"/>
          </a:xfrm>
          <a:prstGeom prst="rect">
            <a:avLst/>
          </a:prstGeom>
          <a:noFill/>
        </p:spPr>
        <p:txBody>
          <a:bodyPr wrap="square" rtlCol="0">
            <a:spAutoFit/>
          </a:bodyPr>
          <a:lstStyle/>
          <a:p>
            <a:r>
              <a:rPr lang="en-US" sz="2400" b="0" i="0" dirty="0">
                <a:solidFill>
                  <a:srgbClr val="DCEBF3"/>
                </a:solidFill>
                <a:latin typeface="Roboto Medium" charset="0"/>
                <a:ea typeface="Roboto Medium" charset="0"/>
                <a:cs typeface="Roboto Medium" charset="0"/>
              </a:rPr>
              <a:t>Links to Remember</a:t>
            </a:r>
          </a:p>
        </p:txBody>
      </p:sp>
      <p:sp>
        <p:nvSpPr>
          <p:cNvPr id="40" name="TextBox 39"/>
          <p:cNvSpPr txBox="1"/>
          <p:nvPr userDrawn="1"/>
        </p:nvSpPr>
        <p:spPr>
          <a:xfrm>
            <a:off x="6393105" y="5394593"/>
            <a:ext cx="2674361" cy="861774"/>
          </a:xfrm>
          <a:prstGeom prst="rect">
            <a:avLst/>
          </a:prstGeom>
          <a:noFill/>
        </p:spPr>
        <p:txBody>
          <a:bodyPr wrap="square" rtlCol="0">
            <a:spAutoFit/>
          </a:bodyPr>
          <a:lstStyle/>
          <a:p>
            <a:r>
              <a:rPr lang="en-US" sz="1000" b="1" dirty="0">
                <a:solidFill>
                  <a:srgbClr val="5397C4"/>
                </a:solidFill>
                <a:latin typeface="Roboto" charset="0"/>
                <a:ea typeface="Roboto" charset="0"/>
                <a:cs typeface="Roboto" charset="0"/>
              </a:rPr>
              <a:t>DW Product Site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325F98"/>
                </a:solidFill>
                <a:latin typeface="Roboto" charset="0"/>
                <a:ea typeface="Roboto" charset="0"/>
                <a:cs typeface="Roboto" charset="0"/>
              </a:rPr>
              <a:t>Request Instant Access to DW (Cloud)</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6E8EB7"/>
                </a:solidFill>
                <a:latin typeface="Roboto" charset="0"/>
                <a:ea typeface="Roboto" charset="0"/>
                <a:cs typeface="Roboto" charset="0"/>
              </a:rPr>
              <a:t>Request a Live Demo</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63A1CA"/>
                </a:solidFill>
                <a:latin typeface="Roboto" charset="0"/>
                <a:ea typeface="Roboto" charset="0"/>
                <a:cs typeface="Roboto" charset="0"/>
              </a:rPr>
              <a:t>View a Sample Wallboard Layout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latin typeface="Roboto" charset="0"/>
                <a:ea typeface="Roboto" charset="0"/>
                <a:cs typeface="Roboto" charset="0"/>
              </a:rPr>
              <a:t>System Requirements Simplified</a:t>
            </a:r>
          </a:p>
        </p:txBody>
      </p:sp>
      <p:sp>
        <p:nvSpPr>
          <p:cNvPr id="41" name="TextBox 40"/>
          <p:cNvSpPr txBox="1"/>
          <p:nvPr userDrawn="1"/>
        </p:nvSpPr>
        <p:spPr>
          <a:xfrm>
            <a:off x="9183230" y="5399025"/>
            <a:ext cx="2350160"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8"/>
              </a:rPr>
              <a:t>2Ring.com/Five9</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9"/>
              </a:rPr>
              <a:t>2Ring.com/DWFive9Trial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0"/>
              </a:rPr>
              <a:t>2Ring.com/Demo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1"/>
              </a:rPr>
              <a:t>2Ring.com/TryItFive9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12"/>
              </a:rPr>
              <a:t>2Ring.com/</a:t>
            </a:r>
            <a:r>
              <a:rPr lang="en-US" sz="1000" dirty="0" err="1">
                <a:solidFill>
                  <a:schemeClr val="bg2">
                    <a:lumMod val="10000"/>
                  </a:schemeClr>
                </a:solidFill>
                <a:latin typeface="Roboto" charset="0"/>
                <a:ea typeface="Roboto" charset="0"/>
                <a:cs typeface="Roboto" charset="0"/>
                <a:hlinkClick r:id="rId12"/>
              </a:rPr>
              <a:t>SystemRequirements</a:t>
            </a:r>
            <a:r>
              <a:rPr lang="en-US" sz="1000" dirty="0">
                <a:solidFill>
                  <a:schemeClr val="bg2">
                    <a:lumMod val="10000"/>
                  </a:schemeClr>
                </a:solidFill>
                <a:latin typeface="Roboto" charset="0"/>
                <a:ea typeface="Roboto" charset="0"/>
                <a:cs typeface="Roboto" charset="0"/>
                <a:hlinkClick r:id="rId12"/>
              </a:rPr>
              <a:t> ..</a:t>
            </a:r>
            <a:endParaRPr lang="en-US" sz="1000" dirty="0">
              <a:solidFill>
                <a:schemeClr val="bg2">
                  <a:lumMod val="10000"/>
                </a:schemeClr>
              </a:solidFill>
              <a:latin typeface="Roboto" charset="0"/>
              <a:ea typeface="Roboto" charset="0"/>
              <a:cs typeface="Roboto" charset="0"/>
            </a:endParaRPr>
          </a:p>
        </p:txBody>
      </p:sp>
      <p:sp>
        <p:nvSpPr>
          <p:cNvPr id="35" name="TextBox 34">
            <a:extLst>
              <a:ext uri="{FF2B5EF4-FFF2-40B4-BE49-F238E27FC236}">
                <a16:creationId xmlns:a16="http://schemas.microsoft.com/office/drawing/2014/main" id="{AFD8A916-89DE-4065-81E8-F7B6E78C79EE}"/>
              </a:ext>
            </a:extLst>
          </p:cNvPr>
          <p:cNvSpPr txBox="1"/>
          <p:nvPr userDrawn="1"/>
        </p:nvSpPr>
        <p:spPr>
          <a:xfrm>
            <a:off x="5228284" y="2068825"/>
            <a:ext cx="1116419" cy="861774"/>
          </a:xfrm>
          <a:prstGeom prst="rect">
            <a:avLst/>
          </a:prstGeom>
          <a:noFill/>
        </p:spPr>
        <p:txBody>
          <a:bodyPr wrap="square" rtlCol="0">
            <a:spAutoFit/>
          </a:bodyPr>
          <a:lstStyle/>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MOBILE</a:t>
            </a:r>
          </a:p>
          <a:p>
            <a:r>
              <a:rPr lang="en-US" sz="1000" dirty="0">
                <a:solidFill>
                  <a:schemeClr val="bg1"/>
                </a:solidFill>
                <a:latin typeface="Roboto" charset="0"/>
                <a:ea typeface="Roboto" charset="0"/>
                <a:cs typeface="Roboto" charset="0"/>
              </a:rPr>
              <a:t>EMAIL</a:t>
            </a:r>
          </a:p>
        </p:txBody>
      </p:sp>
      <p:sp>
        <p:nvSpPr>
          <p:cNvPr id="45" name="TextBox 44">
            <a:extLst>
              <a:ext uri="{FF2B5EF4-FFF2-40B4-BE49-F238E27FC236}">
                <a16:creationId xmlns:a16="http://schemas.microsoft.com/office/drawing/2014/main" id="{A4532F29-BD93-403E-B47F-E0F0D2B6CAB2}"/>
              </a:ext>
            </a:extLst>
          </p:cNvPr>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Ossamah Shabbir</a:t>
            </a:r>
          </a:p>
          <a:p>
            <a:r>
              <a:rPr lang="en-US" sz="1000" noProof="0" dirty="0">
                <a:solidFill>
                  <a:schemeClr val="bg1"/>
                </a:solidFill>
                <a:latin typeface="Roboto" charset="0"/>
                <a:ea typeface="Roboto" charset="0"/>
                <a:cs typeface="Roboto" charset="0"/>
              </a:rPr>
              <a:t>Pre-Sales Director</a:t>
            </a: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 (404) 966-1595 </a:t>
            </a:r>
            <a:r>
              <a:rPr lang="en-US" sz="1000" baseline="0" noProof="0" dirty="0">
                <a:solidFill>
                  <a:schemeClr val="bg2">
                    <a:lumMod val="10000"/>
                  </a:schemeClr>
                </a:solidFill>
                <a:latin typeface="Roboto" charset="0"/>
                <a:ea typeface="Roboto" charset="0"/>
                <a:cs typeface="Roboto" charset="0"/>
                <a:hlinkClick r:id="rId13"/>
              </a:rPr>
              <a:t>Ossamah.Shabbir@2Ring.com</a:t>
            </a:r>
            <a:r>
              <a:rPr lang="en-US" sz="1000" baseline="0" noProof="0" dirty="0">
                <a:solidFill>
                  <a:schemeClr val="bg2">
                    <a:lumMod val="10000"/>
                  </a:schemeClr>
                </a:solidFill>
                <a:latin typeface="Roboto" charset="0"/>
                <a:ea typeface="Roboto" charset="0"/>
                <a:cs typeface="Roboto" charset="0"/>
                <a:hlinkClick r:id="rId14"/>
              </a:rPr>
              <a:t>   </a:t>
            </a:r>
            <a:endParaRPr lang="en-US" sz="1000" baseline="0" noProof="0" dirty="0">
              <a:solidFill>
                <a:schemeClr val="bg2">
                  <a:lumMod val="10000"/>
                </a:schemeClr>
              </a:solidFill>
              <a:latin typeface="Roboto" charset="0"/>
              <a:ea typeface="Roboto" charset="0"/>
              <a:cs typeface="Roboto" charset="0"/>
            </a:endParaRPr>
          </a:p>
        </p:txBody>
      </p:sp>
      <p:sp>
        <p:nvSpPr>
          <p:cNvPr id="46" name="TextBox 45">
            <a:extLst>
              <a:ext uri="{FF2B5EF4-FFF2-40B4-BE49-F238E27FC236}">
                <a16:creationId xmlns:a16="http://schemas.microsoft.com/office/drawing/2014/main" id="{42A71893-1ED9-4760-9375-10281224CB09}"/>
              </a:ext>
            </a:extLst>
          </p:cNvPr>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15"/>
              </a:rPr>
              <a:t>mgrebac@2Ring.com</a:t>
            </a:r>
            <a:r>
              <a:rPr lang="en-US" sz="1000" baseline="0" noProof="0" dirty="0">
                <a:solidFill>
                  <a:schemeClr val="bg2">
                    <a:lumMod val="10000"/>
                  </a:schemeClr>
                </a:solidFill>
                <a:latin typeface="Roboto" charset="0"/>
                <a:ea typeface="Roboto" charset="0"/>
                <a:cs typeface="Roboto" charset="0"/>
              </a:rPr>
              <a:t> </a:t>
            </a:r>
          </a:p>
        </p:txBody>
      </p:sp>
      <p:pic>
        <p:nvPicPr>
          <p:cNvPr id="32" name="Picture 12">
            <a:extLst>
              <a:ext uri="{FF2B5EF4-FFF2-40B4-BE49-F238E27FC236}">
                <a16:creationId xmlns:a16="http://schemas.microsoft.com/office/drawing/2014/main" id="{2198E80C-0AFA-46BA-8C49-0EFFF660413B}"/>
              </a:ext>
            </a:extLst>
          </p:cNvPr>
          <p:cNvPicPr>
            <a:picLocks noChangeAspect="1"/>
          </p:cNvPicPr>
          <p:nvPr userDrawn="1"/>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p:blipFill>
        <p:spPr>
          <a:xfrm>
            <a:off x="379012" y="381001"/>
            <a:ext cx="1532966" cy="153296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C1A98DF-A67A-A166-F8D5-B3C43E8560A5}"/>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911978" y="377588"/>
            <a:ext cx="1532959" cy="1532959"/>
          </a:xfrm>
          <a:prstGeom prst="rect">
            <a:avLst/>
          </a:prstGeom>
        </p:spPr>
      </p:pic>
    </p:spTree>
    <p:extLst>
      <p:ext uri="{BB962C8B-B14F-4D97-AF65-F5344CB8AC3E}">
        <p14:creationId xmlns:p14="http://schemas.microsoft.com/office/powerpoint/2010/main" val="9803532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F41104-4E44-894D-811B-045880D20D39}"/>
              </a:ext>
            </a:extLst>
          </p:cNvPr>
          <p:cNvPicPr>
            <a:picLocks noChangeAspect="1"/>
          </p:cNvPicPr>
          <p:nvPr userDrawn="1"/>
        </p:nvPicPr>
        <p:blipFill>
          <a:blip r:embed="rId3"/>
          <a:stretch>
            <a:fillRect/>
          </a:stretch>
        </p:blipFill>
        <p:spPr>
          <a:xfrm>
            <a:off x="3497179" y="2608536"/>
            <a:ext cx="5377234" cy="2214444"/>
          </a:xfrm>
          <a:prstGeom prst="rect">
            <a:avLst/>
          </a:prstGeom>
        </p:spPr>
      </p:pic>
    </p:spTree>
    <p:extLst>
      <p:ext uri="{BB962C8B-B14F-4D97-AF65-F5344CB8AC3E}">
        <p14:creationId xmlns:p14="http://schemas.microsoft.com/office/powerpoint/2010/main" val="5470467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B073AD-639E-1443-9601-2C9A7E9CD1FA}"/>
              </a:ext>
            </a:extLst>
          </p:cNvPr>
          <p:cNvSpPr txBox="1"/>
          <p:nvPr userDrawn="1"/>
        </p:nvSpPr>
        <p:spPr>
          <a:xfrm>
            <a:off x="2781062" y="2832435"/>
            <a:ext cx="6809467" cy="1461619"/>
          </a:xfrm>
          <a:prstGeom prst="rect">
            <a:avLst/>
          </a:prstGeom>
          <a:noFill/>
        </p:spPr>
        <p:txBody>
          <a:bodyPr wrap="square" lIns="0" tIns="0" rIns="0" bIns="0" rtlCol="0" anchor="ctr">
            <a:spAutoFit/>
          </a:bodyPr>
          <a:lstStyle/>
          <a:p>
            <a:pPr algn="ctr"/>
            <a:r>
              <a:rPr lang="en-US" sz="9498" b="1" spc="0" dirty="0">
                <a:solidFill>
                  <a:schemeClr val="bg1"/>
                </a:solidFill>
              </a:rPr>
              <a:t>THANK YOU</a:t>
            </a:r>
          </a:p>
        </p:txBody>
      </p:sp>
      <p:pic>
        <p:nvPicPr>
          <p:cNvPr id="6" name="Picture 5">
            <a:extLst>
              <a:ext uri="{FF2B5EF4-FFF2-40B4-BE49-F238E27FC236}">
                <a16:creationId xmlns:a16="http://schemas.microsoft.com/office/drawing/2014/main" id="{5E2D5D3E-BFDD-108E-85AF-7F837FF597AF}"/>
              </a:ext>
            </a:extLst>
          </p:cNvPr>
          <p:cNvPicPr>
            <a:picLocks noChangeAspect="1"/>
          </p:cNvPicPr>
          <p:nvPr userDrawn="1"/>
        </p:nvPicPr>
        <p:blipFill>
          <a:blip r:embed="rId3"/>
          <a:stretch>
            <a:fillRect/>
          </a:stretch>
        </p:blipFill>
        <p:spPr>
          <a:xfrm>
            <a:off x="10765658" y="6281928"/>
            <a:ext cx="1229982" cy="507492"/>
          </a:xfrm>
          <a:prstGeom prst="rect">
            <a:avLst/>
          </a:prstGeom>
        </p:spPr>
      </p:pic>
    </p:spTree>
    <p:extLst>
      <p:ext uri="{BB962C8B-B14F-4D97-AF65-F5344CB8AC3E}">
        <p14:creationId xmlns:p14="http://schemas.microsoft.com/office/powerpoint/2010/main" val="15747868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theme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92226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5" name="Picture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0"/>
            <a:ext cx="12192002" cy="6860033"/>
          </a:xfrm>
          <a:prstGeom prst="rect">
            <a:avLst/>
          </a:prstGeom>
        </p:spPr>
      </p:pic>
      <p:sp>
        <p:nvSpPr>
          <p:cNvPr id="10" name="Rectangle 9"/>
          <p:cNvSpPr/>
          <p:nvPr userDrawn="1"/>
        </p:nvSpPr>
        <p:spPr>
          <a:xfrm>
            <a:off x="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62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52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8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3048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810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2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334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6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858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20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8382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90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10668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0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5400000">
            <a:off x="0" y="762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5400000">
            <a:off x="0" y="1524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5400000">
            <a:off x="0" y="2286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5400000">
            <a:off x="-1" y="3048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rot="5400000">
            <a:off x="-1" y="3810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5400000">
            <a:off x="-1" y="4572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5400000">
            <a:off x="-1" y="5334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5400000">
            <a:off x="-1" y="6096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1" y="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380999" y="381000"/>
            <a:ext cx="381000"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1911977" y="-1"/>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1" y="1904999"/>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1811000" y="647700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79010" y="2100714"/>
            <a:ext cx="185285" cy="1852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379010" y="1913964"/>
            <a:ext cx="185285" cy="1852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btitle 2"/>
          <p:cNvSpPr>
            <a:spLocks noGrp="1"/>
          </p:cNvSpPr>
          <p:nvPr>
            <p:ph type="subTitle" idx="1" hasCustomPrompt="1"/>
          </p:nvPr>
        </p:nvSpPr>
        <p:spPr>
          <a:xfrm>
            <a:off x="762000" y="4619295"/>
            <a:ext cx="7949514" cy="575441"/>
          </a:xfrm>
          <a:prstGeom prst="rect">
            <a:avLst/>
          </a:prstGeom>
        </p:spPr>
        <p:txBody>
          <a:bodyPr anchor="ctr">
            <a:noAutofit/>
          </a:bodyPr>
          <a:lstStyle>
            <a:lvl1pPr marL="0" indent="0" algn="l">
              <a:buNone/>
              <a:defRPr sz="3200" b="0" i="0" baseline="0">
                <a:solidFill>
                  <a:srgbClr val="C3E1E4"/>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2" cy="6860033"/>
          </a:xfrm>
          <a:prstGeom prst="rect">
            <a:avLst/>
          </a:prstGeom>
        </p:spPr>
      </p:pic>
      <p:sp>
        <p:nvSpPr>
          <p:cNvPr id="46" name="Rectangle 45"/>
          <p:cNvSpPr/>
          <p:nvPr userDrawn="1"/>
        </p:nvSpPr>
        <p:spPr>
          <a:xfrm>
            <a:off x="4384988" y="973905"/>
            <a:ext cx="3054978" cy="152848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5"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762000" y="6093967"/>
            <a:ext cx="770268" cy="76403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ubtitle 2"/>
          <p:cNvSpPr txBox="1">
            <a:spLocks/>
          </p:cNvSpPr>
          <p:nvPr userDrawn="1"/>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kern="1200" baseline="0">
                <a:solidFill>
                  <a:schemeClr val="bg1"/>
                </a:solidFill>
                <a:latin typeface="Roboto Medium" charset="0"/>
                <a:ea typeface="Roboto Medium" charset="0"/>
                <a:cs typeface="Roboto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dirty="0" err="1">
                <a:solidFill>
                  <a:srgbClr val="CCE2ED"/>
                </a:solidFill>
              </a:rPr>
              <a:t>SubHeader</a:t>
            </a:r>
            <a:endParaRPr lang="en-US" dirty="0">
              <a:solidFill>
                <a:srgbClr val="CCE2ED"/>
              </a:solidFill>
            </a:endParaRPr>
          </a:p>
        </p:txBody>
      </p:sp>
      <p:pic>
        <p:nvPicPr>
          <p:cNvPr id="49" name="Picture 12">
            <a:extLst>
              <a:ext uri="{FF2B5EF4-FFF2-40B4-BE49-F238E27FC236}">
                <a16:creationId xmlns:a16="http://schemas.microsoft.com/office/drawing/2014/main" id="{D8A39C4C-471C-4C9A-B0B8-7196C134B4F2}"/>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9269270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1" name="Graphic 10">
            <a:extLst>
              <a:ext uri="{FF2B5EF4-FFF2-40B4-BE49-F238E27FC236}">
                <a16:creationId xmlns:a16="http://schemas.microsoft.com/office/drawing/2014/main" id="{A5C6454B-5DA2-4692-8DF2-9B6FC6A1555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4" name="Picture 12">
            <a:extLst>
              <a:ext uri="{FF2B5EF4-FFF2-40B4-BE49-F238E27FC236}">
                <a16:creationId xmlns:a16="http://schemas.microsoft.com/office/drawing/2014/main" id="{F23A249B-F18F-4652-9E87-FC37A2848077}"/>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181876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9" name="Graphic 8">
            <a:extLst>
              <a:ext uri="{FF2B5EF4-FFF2-40B4-BE49-F238E27FC236}">
                <a16:creationId xmlns:a16="http://schemas.microsoft.com/office/drawing/2014/main" id="{3641BFAF-3B30-4B2C-92A5-916B3C0A5DB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1" name="Picture 12">
            <a:extLst>
              <a:ext uri="{FF2B5EF4-FFF2-40B4-BE49-F238E27FC236}">
                <a16:creationId xmlns:a16="http://schemas.microsoft.com/office/drawing/2014/main" id="{D7DACE32-2852-48F2-8F9A-6102E091B7D3}"/>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905921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196B327D-E6D0-43B7-90AF-ED92FE6A66B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2328887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DCE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3" name="Picture 12">
            <a:extLst>
              <a:ext uri="{FF2B5EF4-FFF2-40B4-BE49-F238E27FC236}">
                <a16:creationId xmlns:a16="http://schemas.microsoft.com/office/drawing/2014/main" id="{49859EEC-2037-4798-AF9E-0633B9E68DE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3669915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CCE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B15290AF-502D-4108-A6E5-E755F860F1D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42177465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2238B837-F6BC-4D67-927D-7794631D3BB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6548548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59524806-54A3-45B7-990D-9009F194162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8858982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96B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A6DF338D-A591-4414-88DF-2624AEB5EA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9715445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85B5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6001A179-8AF8-4452-93B5-F9EF5BD09BD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7950885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2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73A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1BC58A8E-7A66-4094-B693-2F16EC52E56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5802930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3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61A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9EB7AC91-579B-4E78-A4C2-CF1D0A89068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8381204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pic>
        <p:nvPicPr>
          <p:cNvPr id="5" name="Picture 12">
            <a:extLst>
              <a:ext uri="{FF2B5EF4-FFF2-40B4-BE49-F238E27FC236}">
                <a16:creationId xmlns:a16="http://schemas.microsoft.com/office/drawing/2014/main" id="{A4A586C1-D5F4-49F1-8BE0-6B2B7297603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7651370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1" name="Graphic 10">
            <a:extLst>
              <a:ext uri="{FF2B5EF4-FFF2-40B4-BE49-F238E27FC236}">
                <a16:creationId xmlns:a16="http://schemas.microsoft.com/office/drawing/2014/main" id="{79C7B0CE-8B07-40F0-9F1F-196F8AD222F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4" name="Picture 12">
            <a:extLst>
              <a:ext uri="{FF2B5EF4-FFF2-40B4-BE49-F238E27FC236}">
                <a16:creationId xmlns:a16="http://schemas.microsoft.com/office/drawing/2014/main" id="{E4DCCB6C-50BC-4901-813C-099945F0FAE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684583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9" name="Graphic 8">
            <a:extLst>
              <a:ext uri="{FF2B5EF4-FFF2-40B4-BE49-F238E27FC236}">
                <a16:creationId xmlns:a16="http://schemas.microsoft.com/office/drawing/2014/main" id="{91BD800E-7D09-4D5D-90CA-70F797737E0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1" name="Picture 12">
            <a:extLst>
              <a:ext uri="{FF2B5EF4-FFF2-40B4-BE49-F238E27FC236}">
                <a16:creationId xmlns:a16="http://schemas.microsoft.com/office/drawing/2014/main" id="{5BC9D129-258E-40C8-9997-41F3FBD2B7A3}"/>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6302227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46784"/>
            <a:ext cx="12192000" cy="685541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93102" y="707668"/>
            <a:ext cx="5416681" cy="674676"/>
          </a:xfrm>
          <a:prstGeom prst="rect">
            <a:avLst/>
          </a:prstGeom>
        </p:spPr>
      </p:pic>
      <p:sp>
        <p:nvSpPr>
          <p:cNvPr id="2" name="Rectangle 1"/>
          <p:cNvSpPr/>
          <p:nvPr userDrawn="1"/>
        </p:nvSpPr>
        <p:spPr>
          <a:xfrm>
            <a:off x="1911978" y="1922141"/>
            <a:ext cx="9899032"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8" y="3065365"/>
            <a:ext cx="9897805"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911978" y="4195266"/>
            <a:ext cx="9899022"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911978" y="5331828"/>
            <a:ext cx="9899022"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21" name="TextBox 20"/>
          <p:cNvSpPr txBox="1"/>
          <p:nvPr userDrawn="1"/>
        </p:nvSpPr>
        <p:spPr>
          <a:xfrm>
            <a:off x="5228284" y="2068825"/>
            <a:ext cx="1116419" cy="861774"/>
          </a:xfrm>
          <a:prstGeom prst="rect">
            <a:avLst/>
          </a:prstGeom>
          <a:noFill/>
        </p:spPr>
        <p:txBody>
          <a:bodyPr wrap="square" rtlCol="0">
            <a:spAutoFit/>
          </a:bodyPr>
          <a:lstStyle/>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MOBILE</a:t>
            </a:r>
          </a:p>
          <a:p>
            <a:r>
              <a:rPr lang="en-US" sz="1000" dirty="0">
                <a:solidFill>
                  <a:schemeClr val="bg1"/>
                </a:solidFill>
                <a:latin typeface="Roboto" charset="0"/>
                <a:ea typeface="Roboto" charset="0"/>
                <a:cs typeface="Roboto" charset="0"/>
              </a:rPr>
              <a:t>EMAIL</a:t>
            </a: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3"/>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3" name="TextBox 22"/>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Kevin Schleising</a:t>
            </a:r>
          </a:p>
          <a:p>
            <a:r>
              <a:rPr lang="en-US" sz="1000" noProof="0" dirty="0">
                <a:solidFill>
                  <a:schemeClr val="bg1"/>
                </a:solidFill>
                <a:latin typeface="Roboto" charset="0"/>
                <a:ea typeface="Roboto" charset="0"/>
                <a:cs typeface="Roboto" charset="0"/>
              </a:rPr>
              <a:t>UK&amp;I Sales Director</a:t>
            </a: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+44 7842 553492</a:t>
            </a:r>
          </a:p>
          <a:p>
            <a:r>
              <a:rPr lang="en-US" sz="1000" baseline="0" noProof="0" dirty="0">
                <a:solidFill>
                  <a:schemeClr val="bg2">
                    <a:lumMod val="10000"/>
                  </a:schemeClr>
                </a:solidFill>
                <a:latin typeface="Roboto" charset="0"/>
                <a:ea typeface="Roboto" charset="0"/>
                <a:cs typeface="Roboto" charset="0"/>
                <a:hlinkClick r:id="rId4"/>
              </a:rPr>
              <a:t>Kevin.Schleising@2Ring.com  </a:t>
            </a:r>
            <a:endParaRPr lang="en-US" sz="1000" baseline="0" noProof="0" dirty="0">
              <a:solidFill>
                <a:schemeClr val="bg2">
                  <a:lumMod val="10000"/>
                </a:schemeClr>
              </a:solidFill>
              <a:latin typeface="Roboto" charset="0"/>
              <a:ea typeface="Roboto" charset="0"/>
              <a:cs typeface="Roboto" charset="0"/>
            </a:endParaRP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chemeClr val="bg1"/>
                </a:solidFill>
                <a:latin typeface="Roboto" charset="0"/>
                <a:ea typeface="Roboto" charset="0"/>
                <a:cs typeface="Roboto" charset="0"/>
              </a:rPr>
              <a:t>ADDRESS</a:t>
            </a: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PHONE</a:t>
            </a:r>
          </a:p>
          <a:p>
            <a:r>
              <a:rPr lang="en-US" sz="1000" dirty="0">
                <a:solidFill>
                  <a:schemeClr val="bg1"/>
                </a:solidFill>
                <a:latin typeface="Roboto" charset="0"/>
                <a:ea typeface="Roboto" charset="0"/>
                <a:cs typeface="Roboto" charset="0"/>
              </a:rPr>
              <a:t>EMAIL</a:t>
            </a:r>
          </a:p>
          <a:p>
            <a:r>
              <a:rPr lang="en-US" sz="1000" dirty="0">
                <a:solidFill>
                  <a:schemeClr val="bg1"/>
                </a:solidFill>
                <a:latin typeface="Roboto" charset="0"/>
                <a:ea typeface="Roboto" charset="0"/>
                <a:cs typeface="Roboto" charset="0"/>
              </a:rPr>
              <a:t>WWW</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chemeClr val="bg1"/>
                </a:solidFill>
                <a:latin typeface="Roboto" charset="0"/>
                <a:ea typeface="Roboto" charset="0"/>
                <a:cs typeface="Roboto" charset="0"/>
              </a:rPr>
              <a:t>ADDRESS</a:t>
            </a: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PHONE</a:t>
            </a:r>
          </a:p>
          <a:p>
            <a:r>
              <a:rPr lang="en-US" sz="1000" dirty="0">
                <a:solidFill>
                  <a:schemeClr val="bg1"/>
                </a:solidFill>
                <a:latin typeface="Roboto" charset="0"/>
                <a:ea typeface="Roboto" charset="0"/>
                <a:cs typeface="Roboto" charset="0"/>
              </a:rPr>
              <a:t>EMAIL</a:t>
            </a:r>
          </a:p>
          <a:p>
            <a:r>
              <a:rPr lang="en-US" sz="1000" dirty="0">
                <a:solidFill>
                  <a:schemeClr val="bg1"/>
                </a:solidFill>
                <a:latin typeface="Roboto" charset="0"/>
                <a:ea typeface="Roboto" charset="0"/>
                <a:cs typeface="Roboto" charset="0"/>
              </a:rPr>
              <a:t>WWW</a:t>
            </a:r>
          </a:p>
        </p:txBody>
      </p:sp>
      <p:sp>
        <p:nvSpPr>
          <p:cNvPr id="36" name="TextBox 35"/>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5"/>
              </a:rPr>
              <a:t>mgrebac@2Ring.com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chemeClr val="bg1"/>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6"/>
              </a:rPr>
              <a:t>tmccain@2Ring.com</a:t>
            </a:r>
            <a:r>
              <a:rPr lang="en-US" sz="1000" baseline="0" dirty="0">
                <a:solidFill>
                  <a:schemeClr val="bg2">
                    <a:lumMod val="10000"/>
                  </a:schemeClr>
                </a:solidFill>
                <a:latin typeface="Roboto" charset="0"/>
                <a:ea typeface="Roboto" charset="0"/>
                <a:cs typeface="Roboto" charset="0"/>
              </a:rPr>
              <a:t> </a:t>
            </a:r>
          </a:p>
        </p:txBody>
      </p:sp>
      <p:sp>
        <p:nvSpPr>
          <p:cNvPr id="30" name="TextBox 29"/>
          <p:cNvSpPr txBox="1"/>
          <p:nvPr userDrawn="1"/>
        </p:nvSpPr>
        <p:spPr>
          <a:xfrm>
            <a:off x="2084593" y="2256496"/>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Questions</a:t>
            </a:r>
          </a:p>
        </p:txBody>
      </p:sp>
      <p:sp>
        <p:nvSpPr>
          <p:cNvPr id="31" name="TextBox 30"/>
          <p:cNvSpPr txBox="1"/>
          <p:nvPr userDrawn="1"/>
        </p:nvSpPr>
        <p:spPr>
          <a:xfrm>
            <a:off x="2096471" y="3400087"/>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EMEAR</a:t>
            </a:r>
          </a:p>
        </p:txBody>
      </p:sp>
      <p:sp>
        <p:nvSpPr>
          <p:cNvPr id="32" name="TextBox 31"/>
          <p:cNvSpPr txBox="1"/>
          <p:nvPr userDrawn="1"/>
        </p:nvSpPr>
        <p:spPr>
          <a:xfrm>
            <a:off x="2096467" y="4490218"/>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Americas &amp; APAC</a:t>
            </a:r>
          </a:p>
        </p:txBody>
      </p:sp>
      <p:sp>
        <p:nvSpPr>
          <p:cNvPr id="33" name="TextBox 32"/>
          <p:cNvSpPr txBox="1"/>
          <p:nvPr userDrawn="1"/>
        </p:nvSpPr>
        <p:spPr>
          <a:xfrm>
            <a:off x="2094489" y="5679032"/>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Links to Remember</a:t>
            </a:r>
          </a:p>
        </p:txBody>
      </p:sp>
      <p:sp>
        <p:nvSpPr>
          <p:cNvPr id="34" name="TextBox 33"/>
          <p:cNvSpPr txBox="1"/>
          <p:nvPr userDrawn="1"/>
        </p:nvSpPr>
        <p:spPr>
          <a:xfrm>
            <a:off x="6393105" y="5698934"/>
            <a:ext cx="2674361" cy="400110"/>
          </a:xfrm>
          <a:prstGeom prst="rect">
            <a:avLst/>
          </a:prstGeom>
          <a:noFill/>
        </p:spPr>
        <p:txBody>
          <a:bodyPr wrap="square" rtlCol="0">
            <a:spAutoFit/>
          </a:bodyPr>
          <a:lstStyle/>
          <a:p>
            <a:r>
              <a:rPr lang="en-US" sz="1000" b="1" dirty="0">
                <a:solidFill>
                  <a:schemeClr val="bg1"/>
                </a:solidFill>
                <a:latin typeface="Roboto" charset="0"/>
                <a:ea typeface="Roboto" charset="0"/>
                <a:cs typeface="Roboto" charset="0"/>
              </a:rPr>
              <a:t>DW Product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EDF5FA"/>
                </a:solidFill>
                <a:latin typeface="Roboto" charset="0"/>
                <a:ea typeface="Roboto" charset="0"/>
                <a:cs typeface="Roboto" charset="0"/>
              </a:rPr>
              <a:t>System Requirements Simplified</a:t>
            </a:r>
          </a:p>
        </p:txBody>
      </p:sp>
      <p:sp>
        <p:nvSpPr>
          <p:cNvPr id="35" name="TextBox 34"/>
          <p:cNvSpPr txBox="1"/>
          <p:nvPr userDrawn="1"/>
        </p:nvSpPr>
        <p:spPr>
          <a:xfrm>
            <a:off x="9183230" y="5698934"/>
            <a:ext cx="235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7"/>
              </a:rPr>
              <a:t>2Ring.com/DW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8"/>
              </a:rPr>
              <a:t>2Ring.com/SystemRequirements ..</a:t>
            </a:r>
            <a:endParaRPr lang="en-US" sz="1000" dirty="0">
              <a:solidFill>
                <a:schemeClr val="bg2">
                  <a:lumMod val="10000"/>
                </a:schemeClr>
              </a:solidFill>
              <a:latin typeface="Roboto" charset="0"/>
              <a:ea typeface="Roboto" charset="0"/>
              <a:cs typeface="Roboto" charset="0"/>
            </a:endParaRPr>
          </a:p>
        </p:txBody>
      </p:sp>
      <p:sp>
        <p:nvSpPr>
          <p:cNvPr id="28" name="Rectangle 27">
            <a:extLst>
              <a:ext uri="{FF2B5EF4-FFF2-40B4-BE49-F238E27FC236}">
                <a16:creationId xmlns:a16="http://schemas.microsoft.com/office/drawing/2014/main" id="{8E28F4F0-87C8-4A98-B5E2-79ECC4DCA138}"/>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a:extLst>
              <a:ext uri="{FF2B5EF4-FFF2-40B4-BE49-F238E27FC236}">
                <a16:creationId xmlns:a16="http://schemas.microsoft.com/office/drawing/2014/main" id="{4126BAA7-74CF-4D38-912C-159103822F6E}"/>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43739" y="672249"/>
            <a:ext cx="1812503" cy="951564"/>
          </a:xfrm>
          <a:prstGeom prst="rect">
            <a:avLst/>
          </a:prstGeom>
        </p:spPr>
      </p:pic>
      <p:sp>
        <p:nvSpPr>
          <p:cNvPr id="38" name="TextBox 37">
            <a:extLst>
              <a:ext uri="{FF2B5EF4-FFF2-40B4-BE49-F238E27FC236}">
                <a16:creationId xmlns:a16="http://schemas.microsoft.com/office/drawing/2014/main" id="{A4C3B602-6A2C-4CED-972A-E82F19EBCCAA}"/>
              </a:ext>
            </a:extLst>
          </p:cNvPr>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3626 Fair Oaks Blvd. Suite 100</a:t>
            </a:r>
          </a:p>
          <a:p>
            <a:r>
              <a:rPr lang="en-US" sz="1000" noProof="0" dirty="0">
                <a:solidFill>
                  <a:schemeClr val="bg1"/>
                </a:solidFill>
                <a:latin typeface="Roboto" charset="0"/>
                <a:ea typeface="Roboto" charset="0"/>
                <a:cs typeface="Roboto" charset="0"/>
              </a:rPr>
              <a:t>Sacramento, CA, 95864,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11"/>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12"/>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9" name="TextBox 38">
            <a:extLst>
              <a:ext uri="{FF2B5EF4-FFF2-40B4-BE49-F238E27FC236}">
                <a16:creationId xmlns:a16="http://schemas.microsoft.com/office/drawing/2014/main" id="{BE5C3CCA-0BC2-4C16-8046-5E734A68EB80}"/>
              </a:ext>
            </a:extLst>
          </p:cNvPr>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Plynarenska</a:t>
            </a:r>
            <a:r>
              <a:rPr lang="en-US" sz="1000" noProof="0" dirty="0">
                <a:solidFill>
                  <a:schemeClr val="bg1"/>
                </a:solidFill>
                <a:latin typeface="Roboto" charset="0"/>
                <a:ea typeface="Roboto" charset="0"/>
                <a:cs typeface="Roboto" charset="0"/>
              </a:rPr>
              <a:t> 7/C</a:t>
            </a:r>
          </a:p>
          <a:p>
            <a:pPr>
              <a:lnSpc>
                <a:spcPct val="100000"/>
              </a:lnSpc>
            </a:pPr>
            <a:r>
              <a:rPr lang="en-US" sz="1000" noProof="0" dirty="0">
                <a:solidFill>
                  <a:srgbClr val="DCEBF3"/>
                </a:solidFill>
                <a:latin typeface="Roboto" charset="0"/>
                <a:ea typeface="Roboto" charset="0"/>
                <a:cs typeface="Roboto" charset="0"/>
              </a:rPr>
              <a:t>821</a:t>
            </a:r>
            <a:r>
              <a:rPr lang="en-US" sz="1000" baseline="0" noProof="0" dirty="0">
                <a:solidFill>
                  <a:srgbClr val="DCEBF3"/>
                </a:solidFill>
                <a:latin typeface="Roboto" charset="0"/>
                <a:ea typeface="Roboto" charset="0"/>
                <a:cs typeface="Roboto" charset="0"/>
              </a:rPr>
              <a:t> 09, Bratislava, Slovak Republic</a:t>
            </a:r>
            <a:endParaRPr lang="en-US" sz="1000" noProof="0" dirty="0">
              <a:solidFill>
                <a:srgbClr val="DCEBF3"/>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13"/>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12"/>
              </a:rPr>
              <a:t>www.2Ring.com</a:t>
            </a:r>
            <a:r>
              <a:rPr lang="en-US" sz="1000" baseline="0" noProof="0" dirty="0">
                <a:solidFill>
                  <a:schemeClr val="bg2">
                    <a:lumMod val="10000"/>
                  </a:schemeClr>
                </a:solidFill>
                <a:latin typeface="Roboto" charset="0"/>
                <a:ea typeface="Roboto" charset="0"/>
                <a:cs typeface="Roboto" charset="0"/>
              </a:rPr>
              <a:t> </a:t>
            </a:r>
          </a:p>
        </p:txBody>
      </p:sp>
      <p:pic>
        <p:nvPicPr>
          <p:cNvPr id="40" name="Picture 12">
            <a:extLst>
              <a:ext uri="{FF2B5EF4-FFF2-40B4-BE49-F238E27FC236}">
                <a16:creationId xmlns:a16="http://schemas.microsoft.com/office/drawing/2014/main" id="{DECDD558-886A-443D-BD4F-2CDAB8FF1617}"/>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40174831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1" name="Title 1"/>
          <p:cNvSpPr>
            <a:spLocks noGrp="1"/>
          </p:cNvSpPr>
          <p:nvPr>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&amp; Wallboards ..</a:t>
            </a:r>
            <a:endParaRPr lang="en-US" dirty="0"/>
          </a:p>
        </p:txBody>
      </p:sp>
      <p:sp>
        <p:nvSpPr>
          <p:cNvPr id="32" name="Subtitle 2"/>
          <p:cNvSpPr>
            <a:spLocks noGrp="1"/>
          </p:cNvSpPr>
          <p:nvPr>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9" name="Rectangle 8">
            <a:extLst>
              <a:ext uri="{FF2B5EF4-FFF2-40B4-BE49-F238E27FC236}">
                <a16:creationId xmlns:a16="http://schemas.microsoft.com/office/drawing/2014/main" id="{F2F20140-9306-40E8-879F-37C8941A6164}"/>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4EF162F6-C70B-4528-8F0D-BC41D0EE6DE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43739" y="672249"/>
            <a:ext cx="1812503" cy="951564"/>
          </a:xfrm>
          <a:prstGeom prst="rect">
            <a:avLst/>
          </a:prstGeom>
        </p:spPr>
      </p:pic>
      <p:pic>
        <p:nvPicPr>
          <p:cNvPr id="12" name="Picture 12">
            <a:extLst>
              <a:ext uri="{FF2B5EF4-FFF2-40B4-BE49-F238E27FC236}">
                <a16:creationId xmlns:a16="http://schemas.microsoft.com/office/drawing/2014/main" id="{511F2457-614E-4874-A0F5-98BF044C2747}"/>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3479350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762000" y="1913964"/>
            <a:ext cx="7221940" cy="2270684"/>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&amp; Wallboards ..</a:t>
            </a:r>
            <a:endParaRPr lang="en-US" dirty="0"/>
          </a:p>
        </p:txBody>
      </p:sp>
      <p:sp>
        <p:nvSpPr>
          <p:cNvPr id="11" name="Subtitle 2"/>
          <p:cNvSpPr>
            <a:spLocks noGrp="1"/>
          </p:cNvSpPr>
          <p:nvPr>
            <p:ph type="subTitle" idx="1" hasCustomPrompt="1"/>
          </p:nvPr>
        </p:nvSpPr>
        <p:spPr>
          <a:xfrm>
            <a:off x="762000" y="4184646"/>
            <a:ext cx="7221940" cy="1146811"/>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5" name="Rectangle 4">
            <a:extLst>
              <a:ext uri="{FF2B5EF4-FFF2-40B4-BE49-F238E27FC236}">
                <a16:creationId xmlns:a16="http://schemas.microsoft.com/office/drawing/2014/main" id="{E3E5D56E-C50C-42F2-A6D5-7DEF3CCD9D81}"/>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80966656-0DE6-4781-BBE9-57D86EE704E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43739" y="672249"/>
            <a:ext cx="1812503" cy="951564"/>
          </a:xfrm>
          <a:prstGeom prst="rect">
            <a:avLst/>
          </a:prstGeom>
        </p:spPr>
      </p:pic>
      <p:pic>
        <p:nvPicPr>
          <p:cNvPr id="7" name="Picture 12">
            <a:extLst>
              <a:ext uri="{FF2B5EF4-FFF2-40B4-BE49-F238E27FC236}">
                <a16:creationId xmlns:a16="http://schemas.microsoft.com/office/drawing/2014/main" id="{3337DF0F-653D-4916-909B-2086A62B1D49}"/>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3776931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14" name="Subtitle 2"/>
          <p:cNvSpPr>
            <a:spLocks noGrp="1"/>
          </p:cNvSpPr>
          <p:nvPr>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9" name="Rectangle 8">
            <a:extLst>
              <a:ext uri="{FF2B5EF4-FFF2-40B4-BE49-F238E27FC236}">
                <a16:creationId xmlns:a16="http://schemas.microsoft.com/office/drawing/2014/main" id="{899308CF-3A07-433E-8107-475501744DA1}"/>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AD6F1ED6-32C6-4590-9118-4771E8BF76C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43739" y="672249"/>
            <a:ext cx="1812503" cy="951564"/>
          </a:xfrm>
          <a:prstGeom prst="rect">
            <a:avLst/>
          </a:prstGeom>
        </p:spPr>
      </p:pic>
      <p:pic>
        <p:nvPicPr>
          <p:cNvPr id="13" name="Picture 12">
            <a:extLst>
              <a:ext uri="{FF2B5EF4-FFF2-40B4-BE49-F238E27FC236}">
                <a16:creationId xmlns:a16="http://schemas.microsoft.com/office/drawing/2014/main" id="{D024624F-84BD-49C4-AC48-A70DF73D80FB}"/>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9320842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762001" y="1913963"/>
            <a:ext cx="6457666"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11" name="Subtitle 2"/>
          <p:cNvSpPr>
            <a:spLocks noGrp="1"/>
          </p:cNvSpPr>
          <p:nvPr>
            <p:ph type="subTitle" idx="1" hasCustomPrompt="1"/>
          </p:nvPr>
        </p:nvSpPr>
        <p:spPr>
          <a:xfrm>
            <a:off x="762000" y="4619295"/>
            <a:ext cx="6457667"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5" name="Rectangle 4">
            <a:extLst>
              <a:ext uri="{FF2B5EF4-FFF2-40B4-BE49-F238E27FC236}">
                <a16:creationId xmlns:a16="http://schemas.microsoft.com/office/drawing/2014/main" id="{193670F3-DC84-4C9F-B3CB-D298F1A0F38D}"/>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C85511D7-373D-4E26-A795-9B50437CD99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43739" y="672249"/>
            <a:ext cx="1812503" cy="951564"/>
          </a:xfrm>
          <a:prstGeom prst="rect">
            <a:avLst/>
          </a:prstGeom>
        </p:spPr>
      </p:pic>
      <p:pic>
        <p:nvPicPr>
          <p:cNvPr id="8" name="Picture 12">
            <a:extLst>
              <a:ext uri="{FF2B5EF4-FFF2-40B4-BE49-F238E27FC236}">
                <a16:creationId xmlns:a16="http://schemas.microsoft.com/office/drawing/2014/main" id="{BF836581-06BC-434B-8C48-A5BE0AFB89D1}"/>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0472671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ctrTitle" hasCustomPrompt="1"/>
          </p:nvPr>
        </p:nvSpPr>
        <p:spPr>
          <a:xfrm>
            <a:off x="762000" y="1913963"/>
            <a:ext cx="6870441" cy="2705329"/>
          </a:xfrm>
          <a:prstGeom prst="rect">
            <a:avLst/>
          </a:prstGeom>
          <a:noFill/>
        </p:spPr>
        <p:txBody>
          <a:bodyPr anchor="b">
            <a:noAutofit/>
          </a:bodyPr>
          <a:lstStyle>
            <a:lvl1pPr algn="l">
              <a:defRPr sz="4000" b="0" i="0" baseline="0">
                <a:solidFill>
                  <a:schemeClr val="bg1"/>
                </a:solidFill>
                <a:latin typeface="Roboto Light" charset="0"/>
                <a:ea typeface="Roboto Light" charset="0"/>
                <a:cs typeface="Roboto Light" charset="0"/>
              </a:defRPr>
            </a:lvl1pPr>
          </a:lstStyle>
          <a:p>
            <a:r>
              <a:rPr lang="en-US" kern="0" dirty="0"/>
              <a:t>What’s new with </a:t>
            </a:r>
            <a:br>
              <a:rPr lang="en-US" kern="0" dirty="0"/>
            </a:br>
            <a:r>
              <a:rPr lang="en-US" kern="0" dirty="0"/>
              <a:t>2Ring </a:t>
            </a:r>
            <a:r>
              <a:rPr lang="en-US" kern="0" dirty="0" err="1"/>
              <a:t>Dashoards</a:t>
            </a:r>
            <a:r>
              <a:rPr lang="en-US" kern="0" dirty="0"/>
              <a:t> </a:t>
            </a:r>
            <a:br>
              <a:rPr lang="en-US" kern="0" dirty="0"/>
            </a:br>
            <a:r>
              <a:rPr lang="en-US" kern="0" dirty="0"/>
              <a:t>&amp; Wallboards ..</a:t>
            </a:r>
            <a:endParaRPr lang="en-US" dirty="0"/>
          </a:p>
        </p:txBody>
      </p:sp>
      <p:sp>
        <p:nvSpPr>
          <p:cNvPr id="7" name="Subtitle 2"/>
          <p:cNvSpPr>
            <a:spLocks noGrp="1"/>
          </p:cNvSpPr>
          <p:nvPr>
            <p:ph type="subTitle" idx="1" hasCustomPrompt="1"/>
          </p:nvPr>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baseline="0">
                <a:solidFill>
                  <a:srgbClr val="DCEBF2"/>
                </a:solidFill>
                <a:latin typeface="Roboto" charset="0"/>
                <a:ea typeface="Roboto" charset="0"/>
                <a:cs typeface="Robot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sp>
        <p:nvSpPr>
          <p:cNvPr id="9" name="Rectangle 8">
            <a:extLst>
              <a:ext uri="{FF2B5EF4-FFF2-40B4-BE49-F238E27FC236}">
                <a16:creationId xmlns:a16="http://schemas.microsoft.com/office/drawing/2014/main" id="{7F276D0C-0F19-4AAD-9066-CC923F0E8633}"/>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39D19F56-4E63-4F4A-9685-BBD11B08180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1" name="Picture 12">
            <a:extLst>
              <a:ext uri="{FF2B5EF4-FFF2-40B4-BE49-F238E27FC236}">
                <a16:creationId xmlns:a16="http://schemas.microsoft.com/office/drawing/2014/main" id="{FEA87183-4C6C-448F-B636-B99A3A417C1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697018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5" name="Picture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0"/>
            <a:ext cx="12192002" cy="6860033"/>
          </a:xfrm>
          <a:prstGeom prst="rect">
            <a:avLst/>
          </a:prstGeom>
        </p:spPr>
      </p:pic>
      <p:sp>
        <p:nvSpPr>
          <p:cNvPr id="10" name="Rectangle 9"/>
          <p:cNvSpPr/>
          <p:nvPr userDrawn="1"/>
        </p:nvSpPr>
        <p:spPr>
          <a:xfrm>
            <a:off x="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62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52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8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3048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810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2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5334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6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858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7620000" y="1"/>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8382000" y="1"/>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906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10668000" y="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0000" y="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5400000">
            <a:off x="0" y="762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5400000">
            <a:off x="0" y="1524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5400000">
            <a:off x="0" y="2286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5400000">
            <a:off x="-1" y="3048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rot="5400000">
            <a:off x="-1" y="3810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5400000">
            <a:off x="-1" y="4572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5400000">
            <a:off x="-1" y="5334000"/>
            <a:ext cx="762000" cy="76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5400000">
            <a:off x="-1" y="6096000"/>
            <a:ext cx="762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1" y="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userDrawn="1"/>
        </p:nvSpPr>
        <p:spPr>
          <a:xfrm>
            <a:off x="380999" y="381000"/>
            <a:ext cx="381000"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1911977" y="-1"/>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1" y="1904999"/>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1811000" y="6477000"/>
            <a:ext cx="381000" cy="381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79010" y="2100714"/>
            <a:ext cx="185285" cy="1852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379010" y="1913964"/>
            <a:ext cx="185285" cy="1852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btitle 2"/>
          <p:cNvSpPr>
            <a:spLocks noGrp="1"/>
          </p:cNvSpPr>
          <p:nvPr>
            <p:ph type="subTitle" idx="1" hasCustomPrompt="1"/>
          </p:nvPr>
        </p:nvSpPr>
        <p:spPr>
          <a:xfrm>
            <a:off x="762000" y="4619295"/>
            <a:ext cx="7949514" cy="575441"/>
          </a:xfrm>
          <a:prstGeom prst="rect">
            <a:avLst/>
          </a:prstGeom>
        </p:spPr>
        <p:txBody>
          <a:bodyPr anchor="ctr">
            <a:noAutofit/>
          </a:bodyPr>
          <a:lstStyle>
            <a:lvl1pPr marL="0" indent="0" algn="l">
              <a:buNone/>
              <a:defRPr sz="3200" b="0" i="0" baseline="0">
                <a:solidFill>
                  <a:srgbClr val="C3E1E4"/>
                </a:solidFill>
                <a:latin typeface="Roboto Medium" charset="0"/>
                <a:ea typeface="Roboto Medium" charset="0"/>
                <a:cs typeface="Roboto Medium"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SubHeader</a:t>
            </a:r>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2" cy="6860033"/>
          </a:xfrm>
          <a:prstGeom prst="rect">
            <a:avLst/>
          </a:prstGeom>
        </p:spPr>
      </p:pic>
      <p:sp>
        <p:nvSpPr>
          <p:cNvPr id="46" name="Rectangle 45"/>
          <p:cNvSpPr/>
          <p:nvPr userDrawn="1"/>
        </p:nvSpPr>
        <p:spPr>
          <a:xfrm>
            <a:off x="4384988" y="973905"/>
            <a:ext cx="3054978" cy="152848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5"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762000" y="6093967"/>
            <a:ext cx="770268" cy="764033"/>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ubtitle 2"/>
          <p:cNvSpPr txBox="1">
            <a:spLocks/>
          </p:cNvSpPr>
          <p:nvPr userDrawn="1"/>
        </p:nvSpPr>
        <p:spPr>
          <a:xfrm>
            <a:off x="762000" y="4619295"/>
            <a:ext cx="6870441" cy="1095704"/>
          </a:xfrm>
          <a:prstGeom prst="rect">
            <a:avLst/>
          </a:prstGeo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0" i="0" kern="1200" baseline="0">
                <a:solidFill>
                  <a:schemeClr val="bg1"/>
                </a:solidFill>
                <a:latin typeface="Roboto Medium" charset="0"/>
                <a:ea typeface="Roboto Medium" charset="0"/>
                <a:cs typeface="Roboto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dirty="0" err="1">
                <a:solidFill>
                  <a:srgbClr val="CCE2ED"/>
                </a:solidFill>
              </a:rPr>
              <a:t>SubHeader</a:t>
            </a:r>
            <a:endParaRPr lang="en-US" dirty="0">
              <a:solidFill>
                <a:srgbClr val="CCE2ED"/>
              </a:solidFill>
            </a:endParaRPr>
          </a:p>
        </p:txBody>
      </p:sp>
      <p:sp>
        <p:nvSpPr>
          <p:cNvPr id="49" name="Rectangle 48">
            <a:extLst>
              <a:ext uri="{FF2B5EF4-FFF2-40B4-BE49-F238E27FC236}">
                <a16:creationId xmlns:a16="http://schemas.microsoft.com/office/drawing/2014/main" id="{C17E3E2D-E5D3-4F40-8F9F-AF9E59FD268E}"/>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a:extLst>
              <a:ext uri="{FF2B5EF4-FFF2-40B4-BE49-F238E27FC236}">
                <a16:creationId xmlns:a16="http://schemas.microsoft.com/office/drawing/2014/main" id="{324375C3-93CC-4BB4-9D48-91B62751E50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43739" y="672249"/>
            <a:ext cx="1812503" cy="951564"/>
          </a:xfrm>
          <a:prstGeom prst="rect">
            <a:avLst/>
          </a:prstGeom>
        </p:spPr>
      </p:pic>
      <p:pic>
        <p:nvPicPr>
          <p:cNvPr id="51" name="Picture 12">
            <a:extLst>
              <a:ext uri="{FF2B5EF4-FFF2-40B4-BE49-F238E27FC236}">
                <a16:creationId xmlns:a16="http://schemas.microsoft.com/office/drawing/2014/main" id="{C9B746D4-CAFE-4BEC-943E-1C65794E3A5A}"/>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4485452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8" name="TextBox 17"/>
          <p:cNvSpPr txBox="1"/>
          <p:nvPr userDrawn="1"/>
        </p:nvSpPr>
        <p:spPr>
          <a:xfrm rot="16200000">
            <a:off x="-944549" y="3680840"/>
            <a:ext cx="4180090" cy="646331"/>
          </a:xfrm>
          <a:prstGeom prst="rect">
            <a:avLst/>
          </a:prstGeom>
          <a:noFill/>
        </p:spPr>
        <p:txBody>
          <a:bodyPr wrap="square" rtlCol="0">
            <a:spAutoFit/>
          </a:bodyPr>
          <a:lstStyle/>
          <a:p>
            <a:pPr algn="l">
              <a:lnSpc>
                <a:spcPct val="100000"/>
              </a:lnSpc>
            </a:pPr>
            <a:r>
              <a:rPr lang="en-US" sz="1200" b="0" i="0" dirty="0">
                <a:solidFill>
                  <a:srgbClr val="DCEBF2"/>
                </a:solidFill>
                <a:latin typeface="Roboto Medium" charset="0"/>
                <a:ea typeface="Roboto Medium" charset="0"/>
                <a:cs typeface="Roboto Medium" charset="0"/>
              </a:rPr>
              <a:t>US: </a:t>
            </a:r>
            <a:r>
              <a:rPr lang="en-US" sz="1200" b="0" i="0" dirty="0">
                <a:solidFill>
                  <a:srgbClr val="DCEBF2"/>
                </a:solidFill>
                <a:latin typeface="Roboto Light" charset="0"/>
                <a:ea typeface="Roboto Light" charset="0"/>
                <a:cs typeface="Roboto Light" charset="0"/>
              </a:rPr>
              <a:t>Michal Grebac .. </a:t>
            </a:r>
            <a:r>
              <a:rPr lang="en-US" sz="1200" b="0" i="0" dirty="0">
                <a:solidFill>
                  <a:srgbClr val="DCEBF2"/>
                </a:solidFill>
                <a:latin typeface="Roboto Light" charset="0"/>
                <a:ea typeface="Roboto Light" charset="0"/>
                <a:cs typeface="Roboto Light" charset="0"/>
                <a:hlinkClick r:id="rId2"/>
              </a:rPr>
              <a:t>mgrebac@2Ring.com</a:t>
            </a:r>
            <a:r>
              <a:rPr lang="en-US" sz="1200" b="0" i="0" dirty="0">
                <a:solidFill>
                  <a:srgbClr val="DCEBF2"/>
                </a:solidFill>
                <a:latin typeface="Roboto Light" charset="0"/>
                <a:ea typeface="Roboto Light" charset="0"/>
                <a:cs typeface="Roboto Light" charset="0"/>
              </a:rPr>
              <a:t>  </a:t>
            </a:r>
          </a:p>
          <a:p>
            <a:pPr algn="l">
              <a:lnSpc>
                <a:spcPct val="100000"/>
              </a:lnSpc>
            </a:pPr>
            <a:r>
              <a:rPr lang="en-US" sz="1200" b="0" i="0" dirty="0">
                <a:solidFill>
                  <a:srgbClr val="DCEBF2"/>
                </a:solidFill>
                <a:latin typeface="Roboto Medium" charset="0"/>
                <a:ea typeface="Roboto Medium" charset="0"/>
                <a:cs typeface="Roboto Medium" charset="0"/>
              </a:rPr>
              <a:t>EMEAR: </a:t>
            </a:r>
            <a:r>
              <a:rPr lang="en-US" sz="1200" b="0" i="0" dirty="0">
                <a:solidFill>
                  <a:srgbClr val="DCEBF2"/>
                </a:solidFill>
                <a:latin typeface="Roboto Light" charset="0"/>
                <a:ea typeface="Roboto Light" charset="0"/>
                <a:cs typeface="Roboto Light" charset="0"/>
              </a:rPr>
              <a:t>Thijs </a:t>
            </a:r>
            <a:r>
              <a:rPr lang="en-US" sz="1200" b="0" i="0" dirty="0" err="1">
                <a:solidFill>
                  <a:srgbClr val="DCEBF2"/>
                </a:solidFill>
                <a:latin typeface="Roboto Light" charset="0"/>
                <a:ea typeface="Roboto Light" charset="0"/>
                <a:cs typeface="Roboto Light" charset="0"/>
              </a:rPr>
              <a:t>Koolaard</a:t>
            </a:r>
            <a:r>
              <a:rPr lang="en-US" sz="1200" b="0" i="0" dirty="0">
                <a:solidFill>
                  <a:srgbClr val="DCEBF2"/>
                </a:solidFill>
                <a:latin typeface="Roboto Light" charset="0"/>
                <a:ea typeface="Roboto Light" charset="0"/>
                <a:cs typeface="Roboto Light" charset="0"/>
              </a:rPr>
              <a:t> .. </a:t>
            </a:r>
            <a:r>
              <a:rPr lang="en-US" sz="1200" b="0" i="0" dirty="0">
                <a:solidFill>
                  <a:srgbClr val="DCEBF2"/>
                </a:solidFill>
                <a:latin typeface="Roboto Light" charset="0"/>
                <a:ea typeface="Roboto Light" charset="0"/>
                <a:cs typeface="Roboto Light" charset="0"/>
                <a:hlinkClick r:id="rId3"/>
              </a:rPr>
              <a:t>Thijs.Koolaard@2ring.com</a:t>
            </a:r>
            <a:r>
              <a:rPr lang="en-US" sz="1200" dirty="0">
                <a:solidFill>
                  <a:srgbClr val="DCEBF2"/>
                </a:solidFill>
                <a:latin typeface="Roboto" charset="0"/>
                <a:ea typeface="Roboto" charset="0"/>
                <a:cs typeface="Roboto" charset="0"/>
              </a:rPr>
              <a:t> </a:t>
            </a:r>
          </a:p>
          <a:p>
            <a:pPr algn="l">
              <a:lnSpc>
                <a:spcPct val="100000"/>
              </a:lnSpc>
            </a:pPr>
            <a:r>
              <a:rPr lang="en-US" sz="1200" b="0" i="0" dirty="0">
                <a:solidFill>
                  <a:srgbClr val="DCEBF2"/>
                </a:solidFill>
                <a:latin typeface="Roboto Medium" charset="0"/>
                <a:ea typeface="Roboto Medium" charset="0"/>
                <a:cs typeface="Roboto Medium" charset="0"/>
              </a:rPr>
              <a:t>LATAM &amp; APAC: </a:t>
            </a:r>
            <a:r>
              <a:rPr lang="en-US" sz="1200" b="0" i="0" dirty="0">
                <a:solidFill>
                  <a:srgbClr val="DCEBF2"/>
                </a:solidFill>
                <a:latin typeface="Roboto Light" charset="0"/>
                <a:ea typeface="Roboto Light" charset="0"/>
                <a:cs typeface="Roboto Light" charset="0"/>
              </a:rPr>
              <a:t>Jawad Shoaib .. </a:t>
            </a:r>
            <a:r>
              <a:rPr lang="en-US" sz="1200" b="0" i="0" dirty="0">
                <a:solidFill>
                  <a:srgbClr val="DCEBF2"/>
                </a:solidFill>
                <a:latin typeface="Roboto Light" charset="0"/>
                <a:ea typeface="Roboto Light" charset="0"/>
                <a:cs typeface="Roboto Light" charset="0"/>
                <a:hlinkClick r:id="rId4"/>
              </a:rPr>
              <a:t>jawad@2Ring.com</a:t>
            </a:r>
            <a:r>
              <a:rPr lang="en-US" sz="1200" b="0" i="0" dirty="0">
                <a:solidFill>
                  <a:srgbClr val="DCEBF2"/>
                </a:solidFill>
                <a:latin typeface="Roboto Light" charset="0"/>
                <a:ea typeface="Roboto Light" charset="0"/>
                <a:cs typeface="Roboto Light" charset="0"/>
              </a:rPr>
              <a:t> </a:t>
            </a: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4" name="Rectangle 13">
            <a:extLst>
              <a:ext uri="{FF2B5EF4-FFF2-40B4-BE49-F238E27FC236}">
                <a16:creationId xmlns:a16="http://schemas.microsoft.com/office/drawing/2014/main" id="{A5D305FD-12C2-48FB-8E6C-EE1BDC4853E5}"/>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BCE2786C-BFBF-4152-8E22-337078FE6CF5}"/>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43739" y="672249"/>
            <a:ext cx="1812503" cy="951564"/>
          </a:xfrm>
          <a:prstGeom prst="rect">
            <a:avLst/>
          </a:prstGeom>
        </p:spPr>
      </p:pic>
      <p:pic>
        <p:nvPicPr>
          <p:cNvPr id="16" name="Picture 12">
            <a:extLst>
              <a:ext uri="{FF2B5EF4-FFF2-40B4-BE49-F238E27FC236}">
                <a16:creationId xmlns:a16="http://schemas.microsoft.com/office/drawing/2014/main" id="{C557B291-32BF-4888-9123-D28BE3272D30}"/>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8563065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0" y="1913961"/>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1" name="Rectangle 10">
            <a:extLst>
              <a:ext uri="{FF2B5EF4-FFF2-40B4-BE49-F238E27FC236}">
                <a16:creationId xmlns:a16="http://schemas.microsoft.com/office/drawing/2014/main" id="{E9E1353E-EF15-4EB4-B88D-1F230FF89446}"/>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6B83F127-8BC5-435F-927A-F56B0E3F3ED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5" name="Picture 12">
            <a:extLst>
              <a:ext uri="{FF2B5EF4-FFF2-40B4-BE49-F238E27FC236}">
                <a16:creationId xmlns:a16="http://schemas.microsoft.com/office/drawing/2014/main" id="{AA20FB3B-CE9C-4508-853B-0D2AAC4E110A}"/>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1142525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911977" y="1913963"/>
            <a:ext cx="9899022" cy="4561089"/>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DCEBF2"/>
                </a:solidFill>
              </a:rPr>
              <a:t>‹#›</a:t>
            </a:fld>
            <a:endParaRPr lang="en-US" sz="1200" dirty="0">
              <a:solidFill>
                <a:srgbClr val="DCEBF2"/>
              </a:solidFill>
            </a:endParaRPr>
          </a:p>
        </p:txBody>
      </p:sp>
      <p:sp>
        <p:nvSpPr>
          <p:cNvPr id="13"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sp>
        <p:nvSpPr>
          <p:cNvPr id="11" name="Rectangle 10">
            <a:extLst>
              <a:ext uri="{FF2B5EF4-FFF2-40B4-BE49-F238E27FC236}">
                <a16:creationId xmlns:a16="http://schemas.microsoft.com/office/drawing/2014/main" id="{4A37A684-2A83-439E-B0DF-95A87C87D44E}"/>
              </a:ext>
            </a:extLst>
          </p:cNvPr>
          <p:cNvSpPr/>
          <p:nvPr userDrawn="1"/>
        </p:nvSpPr>
        <p:spPr>
          <a:xfrm>
            <a:off x="1922929" y="385481"/>
            <a:ext cx="3054978" cy="1528483"/>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202C7AB4-1809-4E9F-944E-3E3A142998E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3739" y="672249"/>
            <a:ext cx="1812503" cy="951564"/>
          </a:xfrm>
          <a:prstGeom prst="rect">
            <a:avLst/>
          </a:prstGeom>
        </p:spPr>
      </p:pic>
      <p:pic>
        <p:nvPicPr>
          <p:cNvPr id="15" name="Picture 12">
            <a:extLst>
              <a:ext uri="{FF2B5EF4-FFF2-40B4-BE49-F238E27FC236}">
                <a16:creationId xmlns:a16="http://schemas.microsoft.com/office/drawing/2014/main" id="{2C33F28D-3474-4903-A335-E5E1B7FFE966}"/>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41369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5_Custom Layout">
    <p:bg>
      <p:bgPr>
        <a:solidFill>
          <a:schemeClr val="bg1"/>
        </a:solidFill>
        <a:effectLst/>
      </p:bgPr>
    </p:bg>
    <p:spTree>
      <p:nvGrpSpPr>
        <p:cNvPr id="1" name=""/>
        <p:cNvGrpSpPr/>
        <p:nvPr/>
      </p:nvGrpSpPr>
      <p:grpSpPr>
        <a:xfrm>
          <a:off x="0" y="0"/>
          <a:ext cx="0" cy="0"/>
          <a:chOff x="0" y="0"/>
          <a:chExt cx="0" cy="0"/>
        </a:xfrm>
      </p:grpSpPr>
      <p:pic>
        <p:nvPicPr>
          <p:cNvPr id="4" name="Picture 12">
            <a:extLst>
              <a:ext uri="{FF2B5EF4-FFF2-40B4-BE49-F238E27FC236}">
                <a16:creationId xmlns:a16="http://schemas.microsoft.com/office/drawing/2014/main" id="{15A5B001-4B6B-4AB7-BD46-C30D3D8D3D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6668432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14" name="Rectangle 13"/>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B7F5E032-5D37-4C56-8A91-7D6105D9E44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5440388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DCE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4068BF6D-0DC0-43C8-9411-2C2039F3CE3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4005885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CCE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34E67D94-C138-43AE-93FA-F804F3F4934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7237615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328B6031-4B82-4293-A8F0-2F4D6B4B906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9378601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7F47C6CD-637F-463D-9D6B-7502568BCB3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5239175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96B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7" name="Rectangle 6"/>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9ABB5455-9642-4409-A581-962E556899A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5289079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85B5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D3F5EF01-F77E-4A3F-8161-02768947C21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5149695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2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73A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55BCB498-7352-4616-AEA3-BD87067D374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35268785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3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61A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Rectangle 5"/>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DC598272-A157-4363-BDC1-75842E53ED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9710805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379012" y="381001"/>
            <a:ext cx="11431987" cy="6094051"/>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8" name="Rectangle 7"/>
          <p:cNvSpPr/>
          <p:nvPr userDrawn="1"/>
        </p:nvSpPr>
        <p:spPr>
          <a:xfrm rot="16200000">
            <a:off x="8954473" y="3237526"/>
            <a:ext cx="609405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pic>
        <p:nvPicPr>
          <p:cNvPr id="5" name="Picture 12">
            <a:extLst>
              <a:ext uri="{FF2B5EF4-FFF2-40B4-BE49-F238E27FC236}">
                <a16:creationId xmlns:a16="http://schemas.microsoft.com/office/drawing/2014/main" id="{13C6D9EA-625F-45EC-A184-195AB0F0192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6167328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4" name="TextBox 13"/>
          <p:cNvSpPr txBox="1"/>
          <p:nvPr userDrawn="1"/>
        </p:nvSpPr>
        <p:spPr>
          <a:xfrm rot="16200000">
            <a:off x="-934821" y="3420929"/>
            <a:ext cx="4180090" cy="1166153"/>
          </a:xfrm>
          <a:prstGeom prst="rect">
            <a:avLst/>
          </a:prstGeom>
          <a:noFill/>
        </p:spPr>
        <p:txBody>
          <a:bodyPr wrap="square" rtlCol="0">
            <a:spAutoFit/>
          </a:bodyPr>
          <a:lstStyle/>
          <a:p>
            <a:pPr algn="l">
              <a:lnSpc>
                <a:spcPct val="150000"/>
              </a:lnSpc>
            </a:pPr>
            <a:r>
              <a:rPr lang="en-US" sz="1200" b="0" i="0" dirty="0">
                <a:solidFill>
                  <a:srgbClr val="DCEBF2"/>
                </a:solidFill>
                <a:latin typeface="Roboto Medium" charset="0"/>
                <a:ea typeface="Roboto Medium" charset="0"/>
                <a:cs typeface="Roboto Medium" charset="0"/>
              </a:rPr>
              <a:t>US &amp; Canada </a:t>
            </a:r>
            <a:r>
              <a:rPr lang="en-US" sz="1200" b="0" i="0" dirty="0">
                <a:solidFill>
                  <a:srgbClr val="DCEBF2"/>
                </a:solidFill>
                <a:latin typeface="Roboto Light" charset="0"/>
                <a:ea typeface="Roboto Light" charset="0"/>
                <a:cs typeface="Roboto Light" charset="0"/>
              </a:rPr>
              <a:t> .. </a:t>
            </a:r>
            <a:r>
              <a:rPr lang="en-US" sz="1200" b="0" i="0" dirty="0">
                <a:solidFill>
                  <a:srgbClr val="DCEBF2"/>
                </a:solidFill>
                <a:latin typeface="Roboto Light" charset="0"/>
                <a:ea typeface="Roboto Light" charset="0"/>
                <a:cs typeface="Roboto Light" charset="0"/>
                <a:hlinkClick r:id="rId2"/>
              </a:rPr>
              <a:t>MGrebac@2Ringc.om</a:t>
            </a:r>
            <a:r>
              <a:rPr lang="en-US" sz="1200" b="0" i="0" dirty="0">
                <a:solidFill>
                  <a:srgbClr val="DCEBF2"/>
                </a:solidFill>
                <a:latin typeface="Roboto Light" charset="0"/>
                <a:ea typeface="Roboto Light" charset="0"/>
                <a:cs typeface="Roboto Light" charset="0"/>
              </a:rPr>
              <a:t> </a:t>
            </a:r>
            <a:endParaRPr lang="en-US" sz="1200" b="1" i="0" dirty="0">
              <a:solidFill>
                <a:srgbClr val="DCEBF2"/>
              </a:solidFill>
              <a:latin typeface="Roboto Light" charset="0"/>
              <a:ea typeface="Roboto Light" charset="0"/>
              <a:cs typeface="Roboto Light"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0" i="0" dirty="0">
                <a:solidFill>
                  <a:srgbClr val="DCEBF2"/>
                </a:solidFill>
                <a:latin typeface="Roboto Light" charset="0"/>
                <a:ea typeface="Roboto Light" charset="0"/>
                <a:cs typeface="Roboto Light" charset="0"/>
              </a:rPr>
              <a:t>UK &amp; Ireland  ..</a:t>
            </a:r>
            <a:r>
              <a:rPr lang="en-US" sz="1200" b="1" i="0" dirty="0">
                <a:solidFill>
                  <a:srgbClr val="DCEBF2"/>
                </a:solidFill>
                <a:latin typeface="Roboto Light" charset="0"/>
                <a:ea typeface="Roboto Light" charset="0"/>
                <a:cs typeface="Roboto Light" charset="0"/>
              </a:rPr>
              <a:t> </a:t>
            </a:r>
            <a:r>
              <a:rPr lang="en-US" sz="1200" b="0" i="0" dirty="0">
                <a:solidFill>
                  <a:srgbClr val="DCEBF2"/>
                </a:solidFill>
                <a:latin typeface="Roboto Light" charset="0"/>
                <a:ea typeface="Roboto Light" charset="0"/>
                <a:cs typeface="Roboto Light" charset="0"/>
                <a:hlinkClick r:id="rId3"/>
              </a:rPr>
              <a:t>Kevin.Schleising@2Ring.com</a:t>
            </a:r>
            <a:r>
              <a:rPr lang="en-US" sz="1200" b="0" i="0" dirty="0">
                <a:solidFill>
                  <a:srgbClr val="DCEBF2"/>
                </a:solidFill>
                <a:latin typeface="Roboto Light" charset="0"/>
                <a:ea typeface="Roboto Light" charset="0"/>
                <a:cs typeface="Roboto Light"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0" i="0" dirty="0">
                <a:solidFill>
                  <a:srgbClr val="DCEBF2"/>
                </a:solidFill>
                <a:latin typeface="Roboto Medium" charset="0"/>
                <a:ea typeface="Roboto Medium" charset="0"/>
                <a:cs typeface="Roboto Medium" charset="0"/>
              </a:rPr>
              <a:t>Europe West &amp; North </a:t>
            </a:r>
            <a:r>
              <a:rPr lang="en-US" sz="1200" b="0" i="0" dirty="0">
                <a:solidFill>
                  <a:srgbClr val="DCEBF2"/>
                </a:solidFill>
                <a:latin typeface="Roboto Light" panose="02000000000000000000" pitchFamily="2" charset="0"/>
                <a:ea typeface="Roboto Light" panose="02000000000000000000" pitchFamily="2" charset="0"/>
                <a:cs typeface="Roboto Medium" charset="0"/>
              </a:rPr>
              <a:t>..</a:t>
            </a:r>
            <a:r>
              <a:rPr lang="en-US" sz="1200" b="0" i="0" dirty="0">
                <a:solidFill>
                  <a:srgbClr val="DCEBF2"/>
                </a:solidFill>
                <a:latin typeface="Roboto Medium" charset="0"/>
                <a:ea typeface="Roboto Medium" charset="0"/>
                <a:cs typeface="Roboto Medium" charset="0"/>
              </a:rPr>
              <a:t> </a:t>
            </a:r>
            <a:r>
              <a:rPr lang="en-US" sz="1200" b="0" i="0" dirty="0">
                <a:solidFill>
                  <a:srgbClr val="DCEBF2"/>
                </a:solidFill>
                <a:latin typeface="Roboto Light" charset="0"/>
                <a:ea typeface="Roboto Light" charset="0"/>
                <a:cs typeface="Roboto Light" charset="0"/>
                <a:hlinkClick r:id="rId4"/>
              </a:rPr>
              <a:t>Thijs.Koolaard@2Ring.com</a:t>
            </a:r>
            <a:r>
              <a:rPr lang="en-US" sz="1200" dirty="0">
                <a:solidFill>
                  <a:srgbClr val="DCEBF2"/>
                </a:solidFill>
                <a:latin typeface="Roboto" charset="0"/>
                <a:ea typeface="Roboto" charset="0"/>
                <a:cs typeface="Roboto"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0" i="0" dirty="0">
                <a:solidFill>
                  <a:srgbClr val="DCEBF2"/>
                </a:solidFill>
                <a:latin typeface="Roboto Light" charset="0"/>
                <a:ea typeface="Roboto Light" charset="0"/>
                <a:cs typeface="Roboto Light" charset="0"/>
              </a:rPr>
              <a:t>Europe East &amp; South + MEAR .. </a:t>
            </a:r>
            <a:r>
              <a:rPr lang="en-US" sz="1200" b="0" i="0" dirty="0">
                <a:solidFill>
                  <a:srgbClr val="DCEBF2"/>
                </a:solidFill>
                <a:latin typeface="Roboto Light" charset="0"/>
                <a:ea typeface="Roboto Light" charset="0"/>
                <a:cs typeface="Roboto Light" charset="0"/>
                <a:hlinkClick r:id="rId5"/>
              </a:rPr>
              <a:t>Peter.Kolenic@2Ring.com</a:t>
            </a:r>
            <a:r>
              <a:rPr lang="en-US" sz="1200" b="0" i="0" dirty="0">
                <a:solidFill>
                  <a:srgbClr val="DCEBF2"/>
                </a:solidFill>
                <a:latin typeface="Roboto Light" charset="0"/>
                <a:ea typeface="Roboto Light" charset="0"/>
                <a:cs typeface="Roboto Light" charset="0"/>
              </a:rPr>
              <a:t> </a:t>
            </a: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6" name="Picture 12">
            <a:extLst>
              <a:ext uri="{FF2B5EF4-FFF2-40B4-BE49-F238E27FC236}">
                <a16:creationId xmlns:a16="http://schemas.microsoft.com/office/drawing/2014/main" id="{63543A9C-C2A7-4618-A0AE-C93560D03B24}"/>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7456122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flipH="1">
            <a:off x="379012" y="1913963"/>
            <a:ext cx="1532959" cy="4561091"/>
          </a:xfrm>
          <a:prstGeom prst="rect">
            <a:avLst/>
          </a:prstGeom>
          <a:solidFill>
            <a:srgbClr val="73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1" name="Picture 12">
            <a:extLst>
              <a:ext uri="{FF2B5EF4-FFF2-40B4-BE49-F238E27FC236}">
                <a16:creationId xmlns:a16="http://schemas.microsoft.com/office/drawing/2014/main" id="{BDAFAC9C-BA67-4FFD-9278-DCAB313D62E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8454715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1911977" y="1913963"/>
            <a:ext cx="9899022" cy="4561089"/>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harset="0"/>
              <a:ea typeface="Roboto" charset="0"/>
              <a:cs typeface="Roboto" charset="0"/>
            </a:endParaRPr>
          </a:p>
        </p:txBody>
      </p:sp>
      <p:sp>
        <p:nvSpPr>
          <p:cNvPr id="6" name="Title 2"/>
          <p:cNvSpPr>
            <a:spLocks noGrp="1"/>
          </p:cNvSpPr>
          <p:nvPr>
            <p:ph type="title"/>
          </p:nvPr>
        </p:nvSpPr>
        <p:spPr>
          <a:xfrm>
            <a:off x="1911980" y="381001"/>
            <a:ext cx="9899020" cy="1532966"/>
          </a:xfrm>
          <a:prstGeom prst="rect">
            <a:avLst/>
          </a:prstGeom>
          <a:effectLst/>
        </p:spPr>
        <p:txBody>
          <a:bodyPr anchor="ctr">
            <a:normAutofit/>
          </a:bodyPr>
          <a:lstStyle>
            <a:lvl1pPr algn="ctr">
              <a:lnSpc>
                <a:spcPct val="150000"/>
              </a:lnSpc>
              <a:defRPr sz="3200" b="0" i="0" baseline="0">
                <a:solidFill>
                  <a:srgbClr val="5196C4"/>
                </a:solidFill>
                <a:latin typeface="Roboto Medium" charset="0"/>
                <a:ea typeface="Roboto Medium" charset="0"/>
                <a:cs typeface="Roboto Medium" charset="0"/>
              </a:defRPr>
            </a:lvl1pPr>
          </a:lstStyle>
          <a:p>
            <a:endParaRPr lang="en-US" dirty="0"/>
          </a:p>
        </p:txBody>
      </p:sp>
      <p:sp>
        <p:nvSpPr>
          <p:cNvPr id="8" name="Rectangle 7"/>
          <p:cNvSpPr/>
          <p:nvPr userDrawn="1"/>
        </p:nvSpPr>
        <p:spPr>
          <a:xfrm rot="16200000">
            <a:off x="10146506" y="4004010"/>
            <a:ext cx="37099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0" i="0" dirty="0">
                <a:solidFill>
                  <a:srgbClr val="5196C4"/>
                </a:solidFill>
                <a:latin typeface="Roboto Medium" charset="0"/>
                <a:ea typeface="Roboto Medium" charset="0"/>
                <a:cs typeface="Roboto Medium" charset="0"/>
              </a:rPr>
              <a:t>Every @</a:t>
            </a:r>
            <a:r>
              <a:rPr lang="en-US" sz="1200" b="0" i="0" dirty="0" err="1">
                <a:solidFill>
                  <a:srgbClr val="5196C4"/>
                </a:solidFill>
                <a:latin typeface="Roboto Medium" charset="0"/>
                <a:ea typeface="Roboto Medium" charset="0"/>
                <a:cs typeface="Roboto Medium" charset="0"/>
              </a:rPr>
              <a:t>CiscoCC</a:t>
            </a:r>
            <a:r>
              <a:rPr lang="en-US" sz="1200" b="0" i="0" dirty="0">
                <a:solidFill>
                  <a:srgbClr val="5196C4"/>
                </a:solidFill>
                <a:latin typeface="Roboto Medium" charset="0"/>
                <a:ea typeface="Roboto Medium" charset="0"/>
                <a:cs typeface="Roboto Medium" charset="0"/>
              </a:rPr>
              <a:t> Needs</a:t>
            </a:r>
            <a:r>
              <a:rPr lang="en-US" sz="1200" b="0" i="0" baseline="0" dirty="0">
                <a:solidFill>
                  <a:srgbClr val="5196C4"/>
                </a:solidFill>
                <a:latin typeface="Roboto Medium" charset="0"/>
                <a:ea typeface="Roboto Medium" charset="0"/>
                <a:cs typeface="Roboto Medium" charset="0"/>
              </a:rPr>
              <a:t> 2Ring ..</a:t>
            </a:r>
            <a:endParaRPr lang="en-US" sz="1200" b="0" i="0" dirty="0">
              <a:solidFill>
                <a:srgbClr val="5196C4"/>
              </a:solidFill>
              <a:latin typeface="Roboto Medium" charset="0"/>
              <a:ea typeface="Roboto Medium" charset="0"/>
              <a:cs typeface="Roboto Medium" charset="0"/>
            </a:endParaRPr>
          </a:p>
        </p:txBody>
      </p:sp>
      <p:sp>
        <p:nvSpPr>
          <p:cNvPr id="10" name="Rectangle 9"/>
          <p:cNvSpPr/>
          <p:nvPr userDrawn="1"/>
        </p:nvSpPr>
        <p:spPr>
          <a:xfrm>
            <a:off x="1911975" y="1913963"/>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625714" y="6289767"/>
            <a:ext cx="185285" cy="185285"/>
          </a:xfrm>
          <a:prstGeom prst="rect">
            <a:avLst/>
          </a:prstGeom>
          <a:solidFill>
            <a:srgbClr val="315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79012" y="6092106"/>
            <a:ext cx="1532963" cy="382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fld id="{1BFE8C72-A5A6-468F-A77B-69A7997F2DB5}" type="slidenum">
              <a:rPr lang="en-US" sz="1200" smtClean="0">
                <a:solidFill>
                  <a:srgbClr val="CCE2ED"/>
                </a:solidFill>
              </a:rPr>
              <a:t>‹#›</a:t>
            </a:fld>
            <a:endParaRPr lang="en-US" sz="1200" dirty="0">
              <a:solidFill>
                <a:srgbClr val="CCE2ED"/>
              </a:solidFill>
            </a:endParaRPr>
          </a:p>
        </p:txBody>
      </p:sp>
      <p:sp>
        <p:nvSpPr>
          <p:cNvPr id="15" name="Text Placeholder 7"/>
          <p:cNvSpPr>
            <a:spLocks noGrp="1"/>
          </p:cNvSpPr>
          <p:nvPr>
            <p:ph type="body" sz="quarter" idx="17" hasCustomPrompt="1"/>
          </p:nvPr>
        </p:nvSpPr>
        <p:spPr>
          <a:xfrm>
            <a:off x="2097260" y="2099248"/>
            <a:ext cx="9528451" cy="4190519"/>
          </a:xfrm>
          <a:prstGeom prst="rect">
            <a:avLst/>
          </a:prstGeom>
        </p:spPr>
        <p:txBody>
          <a:bodyPr numCol="1" anchor="ctr"/>
          <a:lstStyle>
            <a:lvl1pPr marL="0" indent="0">
              <a:buFontTx/>
              <a:buNone/>
              <a:defRPr sz="2400" b="0" i="0">
                <a:solidFill>
                  <a:schemeClr val="bg1"/>
                </a:solidFill>
                <a:latin typeface="Roboto" charset="0"/>
                <a:ea typeface="Roboto" charset="0"/>
                <a:cs typeface="Roboto" charset="0"/>
              </a:defRPr>
            </a:lvl1pPr>
            <a:lvl2pPr marL="525463" indent="-342900">
              <a:buFont typeface="Arial" charset="0"/>
              <a:buChar char="•"/>
              <a:tabLst/>
              <a:defRPr sz="2000" b="0" i="0">
                <a:solidFill>
                  <a:srgbClr val="DCEBF2"/>
                </a:solidFill>
                <a:latin typeface="Roboto Light" charset="0"/>
                <a:ea typeface="Roboto Light" charset="0"/>
                <a:cs typeface="Roboto Light" charset="0"/>
              </a:defRPr>
            </a:lvl2pPr>
            <a:lvl3pPr marL="709613" indent="-342900">
              <a:buFont typeface="Arial" charset="0"/>
              <a:buChar char="•"/>
              <a:tabLst/>
              <a:defRPr sz="2000" b="0" i="0">
                <a:solidFill>
                  <a:srgbClr val="DCEBF2"/>
                </a:solidFill>
                <a:latin typeface="Roboto Light" charset="0"/>
                <a:ea typeface="Roboto Light" charset="0"/>
                <a:cs typeface="Roboto Light" charset="0"/>
              </a:defRPr>
            </a:lvl3pPr>
            <a:lvl4pPr marL="877888" indent="-342900">
              <a:buFont typeface="Arial" charset="0"/>
              <a:buChar char="•"/>
              <a:tabLst/>
              <a:defRPr sz="2000" b="0" i="0">
                <a:solidFill>
                  <a:srgbClr val="DCEBF2"/>
                </a:solidFill>
                <a:latin typeface="Roboto Light" charset="0"/>
                <a:ea typeface="Roboto Light" charset="0"/>
                <a:cs typeface="Roboto Light" charset="0"/>
              </a:defRPr>
            </a:lvl4pPr>
            <a:lvl5pPr>
              <a:defRPr sz="2000" b="0" i="0">
                <a:solidFill>
                  <a:srgbClr val="C3E1E4"/>
                </a:solidFill>
                <a:latin typeface="Roboto" charset="0"/>
                <a:ea typeface="Roboto" charset="0"/>
                <a:cs typeface="Roboto" charset="0"/>
              </a:defRPr>
            </a:lvl5pPr>
          </a:lstStyle>
          <a:p>
            <a:pPr lvl="0"/>
            <a:r>
              <a:rPr lang="en-US" dirty="0"/>
              <a:t>Business Value</a:t>
            </a:r>
          </a:p>
          <a:p>
            <a:pPr lvl="1"/>
            <a:r>
              <a:rPr lang="en-US" dirty="0"/>
              <a:t>Second level</a:t>
            </a:r>
          </a:p>
          <a:p>
            <a:pPr lvl="2"/>
            <a:r>
              <a:rPr lang="en-US" dirty="0"/>
              <a:t>Third level</a:t>
            </a:r>
          </a:p>
          <a:p>
            <a:pPr lvl="3"/>
            <a:r>
              <a:rPr lang="en-US" dirty="0"/>
              <a:t>Fourth level</a:t>
            </a:r>
          </a:p>
        </p:txBody>
      </p:sp>
      <p:pic>
        <p:nvPicPr>
          <p:cNvPr id="11" name="Picture 12">
            <a:extLst>
              <a:ext uri="{FF2B5EF4-FFF2-40B4-BE49-F238E27FC236}">
                <a16:creationId xmlns:a16="http://schemas.microsoft.com/office/drawing/2014/main" id="{7AA47E06-FE9E-4F5B-BAEC-292477FD82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15643901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60901"/>
            <a:ext cx="12192000" cy="685541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93103" y="707669"/>
            <a:ext cx="5416681" cy="674676"/>
          </a:xfrm>
          <a:prstGeom prst="rect">
            <a:avLst/>
          </a:prstGeom>
        </p:spPr>
      </p:pic>
      <p:sp>
        <p:nvSpPr>
          <p:cNvPr id="2" name="Rectangle 1"/>
          <p:cNvSpPr/>
          <p:nvPr userDrawn="1"/>
        </p:nvSpPr>
        <p:spPr>
          <a:xfrm>
            <a:off x="1911978" y="1922141"/>
            <a:ext cx="9899032"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8" y="3058703"/>
            <a:ext cx="9899022"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911978" y="4195266"/>
            <a:ext cx="9899022"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911978" y="5331828"/>
            <a:ext cx="9899022"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rgbClr val="DCEBF2"/>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3"/>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rgbClr val="DCEBF2"/>
                </a:solidFill>
                <a:latin typeface="Roboto" charset="0"/>
                <a:ea typeface="Roboto" charset="0"/>
                <a:cs typeface="Roboto" charset="0"/>
              </a:rPr>
              <a:t>ADDRESS</a:t>
            </a:r>
          </a:p>
          <a:p>
            <a:endParaRPr lang="en-US" sz="1000" dirty="0">
              <a:solidFill>
                <a:srgbClr val="DCEBF2"/>
              </a:solidFill>
              <a:latin typeface="Roboto" charset="0"/>
              <a:ea typeface="Roboto" charset="0"/>
              <a:cs typeface="Roboto" charset="0"/>
            </a:endParaRPr>
          </a:p>
          <a:p>
            <a:r>
              <a:rPr lang="en-US" sz="1000" dirty="0">
                <a:solidFill>
                  <a:srgbClr val="DCEBF2"/>
                </a:solidFill>
                <a:latin typeface="Roboto" charset="0"/>
                <a:ea typeface="Roboto" charset="0"/>
                <a:cs typeface="Roboto" charset="0"/>
              </a:rPr>
              <a:t>PHONE</a:t>
            </a:r>
          </a:p>
          <a:p>
            <a:r>
              <a:rPr lang="en-US" sz="1000" dirty="0">
                <a:solidFill>
                  <a:srgbClr val="DCEBF2"/>
                </a:solidFill>
                <a:latin typeface="Roboto" charset="0"/>
                <a:ea typeface="Roboto" charset="0"/>
                <a:cs typeface="Roboto" charset="0"/>
              </a:rPr>
              <a:t>EMAIL</a:t>
            </a:r>
          </a:p>
          <a:p>
            <a:r>
              <a:rPr lang="en-US" sz="1000" dirty="0">
                <a:solidFill>
                  <a:srgbClr val="DCEBF2"/>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Galvaniho</a:t>
            </a:r>
            <a:r>
              <a:rPr lang="en-US" sz="1000" noProof="0" dirty="0">
                <a:solidFill>
                  <a:schemeClr val="bg1"/>
                </a:solidFill>
                <a:latin typeface="Roboto" charset="0"/>
                <a:ea typeface="Roboto" charset="0"/>
                <a:cs typeface="Roboto" charset="0"/>
              </a:rPr>
              <a:t> 15/C</a:t>
            </a:r>
          </a:p>
          <a:p>
            <a:pPr>
              <a:lnSpc>
                <a:spcPct val="100000"/>
              </a:lnSpc>
            </a:pPr>
            <a:r>
              <a:rPr lang="en-US" sz="1000" noProof="0" dirty="0">
                <a:solidFill>
                  <a:schemeClr val="bg1"/>
                </a:solidFill>
                <a:latin typeface="Roboto" charset="0"/>
                <a:ea typeface="Roboto" charset="0"/>
                <a:cs typeface="Roboto" charset="0"/>
              </a:rPr>
              <a:t>821</a:t>
            </a:r>
            <a:r>
              <a:rPr lang="en-US" sz="1000" baseline="0" noProof="0" dirty="0">
                <a:solidFill>
                  <a:schemeClr val="bg1"/>
                </a:solidFill>
                <a:latin typeface="Roboto" charset="0"/>
                <a:ea typeface="Roboto" charset="0"/>
                <a:cs typeface="Roboto" charset="0"/>
              </a:rPr>
              <a:t> 04, Bratislava, Slovak Republic</a:t>
            </a:r>
            <a:endParaRPr lang="en-US" sz="1000" noProof="0" dirty="0">
              <a:solidFill>
                <a:schemeClr val="bg1"/>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2">
                    <a:lumMod val="10000"/>
                  </a:schemeClr>
                </a:solidFill>
                <a:latin typeface="Roboto" charset="0"/>
                <a:ea typeface="Roboto" charset="0"/>
                <a:cs typeface="Roboto" charset="0"/>
                <a:hlinkClick r:id="rId4"/>
              </a:rPr>
              <a:t>info@2Ring.com</a:t>
            </a:r>
            <a:r>
              <a:rPr lang="en-US" sz="1000" baseline="0" noProof="0" dirty="0">
                <a:solidFill>
                  <a:schemeClr val="bg2">
                    <a:lumMod val="10000"/>
                  </a:schemeClr>
                </a:solidFill>
                <a:latin typeface="Roboto" charset="0"/>
                <a:ea typeface="Roboto" charset="0"/>
                <a:cs typeface="Roboto" charset="0"/>
              </a:rPr>
              <a:t> </a:t>
            </a:r>
          </a:p>
          <a:p>
            <a:pPr>
              <a:lnSpc>
                <a:spcPct val="100000"/>
              </a:lnSpc>
            </a:pPr>
            <a:r>
              <a:rPr lang="en-US" sz="1000" baseline="0" noProof="0" dirty="0">
                <a:solidFill>
                  <a:schemeClr val="bg2">
                    <a:lumMod val="10000"/>
                  </a:schemeClr>
                </a:solidFill>
                <a:latin typeface="Roboto" charset="0"/>
                <a:ea typeface="Roboto" charset="0"/>
                <a:cs typeface="Roboto" charset="0"/>
                <a:hlinkClick r:id="rId5"/>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rgbClr val="DCEBF2"/>
                </a:solidFill>
                <a:latin typeface="Roboto" charset="0"/>
                <a:ea typeface="Roboto" charset="0"/>
                <a:cs typeface="Roboto" charset="0"/>
              </a:rPr>
              <a:t>ADDRESS</a:t>
            </a:r>
          </a:p>
          <a:p>
            <a:endParaRPr lang="en-US" sz="1000" dirty="0">
              <a:solidFill>
                <a:srgbClr val="DCEBF2"/>
              </a:solidFill>
              <a:latin typeface="Roboto" charset="0"/>
              <a:ea typeface="Roboto" charset="0"/>
              <a:cs typeface="Roboto" charset="0"/>
            </a:endParaRPr>
          </a:p>
          <a:p>
            <a:r>
              <a:rPr lang="en-US" sz="1000" dirty="0">
                <a:solidFill>
                  <a:srgbClr val="DCEBF2"/>
                </a:solidFill>
                <a:latin typeface="Roboto" charset="0"/>
                <a:ea typeface="Roboto" charset="0"/>
                <a:cs typeface="Roboto" charset="0"/>
              </a:rPr>
              <a:t>PHONE</a:t>
            </a:r>
          </a:p>
          <a:p>
            <a:r>
              <a:rPr lang="en-US" sz="1000" dirty="0">
                <a:solidFill>
                  <a:srgbClr val="DCEBF2"/>
                </a:solidFill>
                <a:latin typeface="Roboto" charset="0"/>
                <a:ea typeface="Roboto" charset="0"/>
                <a:cs typeface="Roboto" charset="0"/>
              </a:rPr>
              <a:t>EMAIL</a:t>
            </a:r>
          </a:p>
          <a:p>
            <a:r>
              <a:rPr lang="en-US" sz="1000" dirty="0">
                <a:solidFill>
                  <a:srgbClr val="DCEBF2"/>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8880 Cal Center Drive, Suite 400</a:t>
            </a:r>
          </a:p>
          <a:p>
            <a:r>
              <a:rPr lang="en-US" sz="1000" noProof="0" dirty="0">
                <a:solidFill>
                  <a:schemeClr val="bg1"/>
                </a:solidFill>
                <a:latin typeface="Roboto" charset="0"/>
                <a:ea typeface="Roboto" charset="0"/>
                <a:cs typeface="Roboto" charset="0"/>
              </a:rPr>
              <a:t>Sacramento, CA, 95826,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6"/>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5"/>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rgbClr val="DCEBF2"/>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7"/>
              </a:rPr>
              <a:t>tmccain@2Ring.com</a:t>
            </a:r>
            <a:r>
              <a:rPr lang="en-US" sz="1000" baseline="0" dirty="0">
                <a:solidFill>
                  <a:schemeClr val="bg2">
                    <a:lumMod val="10000"/>
                  </a:schemeClr>
                </a:solidFill>
                <a:latin typeface="Roboto" charset="0"/>
                <a:ea typeface="Roboto" charset="0"/>
                <a:cs typeface="Roboto" charset="0"/>
              </a:rPr>
              <a:t> </a:t>
            </a:r>
          </a:p>
        </p:txBody>
      </p:sp>
      <p:sp>
        <p:nvSpPr>
          <p:cNvPr id="40" name="TextBox 39"/>
          <p:cNvSpPr txBox="1"/>
          <p:nvPr userDrawn="1"/>
        </p:nvSpPr>
        <p:spPr>
          <a:xfrm>
            <a:off x="6393105" y="5698934"/>
            <a:ext cx="2674361" cy="400110"/>
          </a:xfrm>
          <a:prstGeom prst="rect">
            <a:avLst/>
          </a:prstGeom>
          <a:noFill/>
        </p:spPr>
        <p:txBody>
          <a:bodyPr wrap="square" rtlCol="0">
            <a:spAutoFit/>
          </a:bodyPr>
          <a:lstStyle/>
          <a:p>
            <a:r>
              <a:rPr lang="en-US" sz="1000" b="1" dirty="0">
                <a:solidFill>
                  <a:schemeClr val="bg1"/>
                </a:solidFill>
                <a:latin typeface="Roboto" charset="0"/>
                <a:ea typeface="Roboto" charset="0"/>
                <a:cs typeface="Roboto" charset="0"/>
              </a:rPr>
              <a:t>DW Product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DCEBF2"/>
                </a:solidFill>
                <a:latin typeface="Roboto" charset="0"/>
                <a:ea typeface="Roboto" charset="0"/>
                <a:cs typeface="Roboto" charset="0"/>
              </a:rPr>
              <a:t>System Requirements Simplified</a:t>
            </a:r>
          </a:p>
        </p:txBody>
      </p:sp>
      <p:sp>
        <p:nvSpPr>
          <p:cNvPr id="41" name="TextBox 40"/>
          <p:cNvSpPr txBox="1"/>
          <p:nvPr userDrawn="1"/>
        </p:nvSpPr>
        <p:spPr>
          <a:xfrm>
            <a:off x="9183230" y="5698934"/>
            <a:ext cx="235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8"/>
              </a:rPr>
              <a:t>2Ring.com/DW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9"/>
              </a:rPr>
              <a:t>2Ring.com/SystemRequirements ..</a:t>
            </a:r>
            <a:endParaRPr lang="en-US" sz="1000" dirty="0">
              <a:solidFill>
                <a:schemeClr val="bg2">
                  <a:lumMod val="10000"/>
                </a:schemeClr>
              </a:solidFill>
              <a:latin typeface="Roboto" charset="0"/>
              <a:ea typeface="Roboto" charset="0"/>
              <a:cs typeface="Roboto" charset="0"/>
            </a:endParaRPr>
          </a:p>
        </p:txBody>
      </p:sp>
      <p:sp>
        <p:nvSpPr>
          <p:cNvPr id="30" name="TextBox 29"/>
          <p:cNvSpPr txBox="1"/>
          <p:nvPr userDrawn="1"/>
        </p:nvSpPr>
        <p:spPr>
          <a:xfrm>
            <a:off x="2084593" y="2256496"/>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Questions</a:t>
            </a:r>
          </a:p>
        </p:txBody>
      </p:sp>
      <p:sp>
        <p:nvSpPr>
          <p:cNvPr id="31" name="TextBox 30"/>
          <p:cNvSpPr txBox="1"/>
          <p:nvPr userDrawn="1"/>
        </p:nvSpPr>
        <p:spPr>
          <a:xfrm>
            <a:off x="2096471" y="3400087"/>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EMEAR</a:t>
            </a:r>
          </a:p>
        </p:txBody>
      </p:sp>
      <p:sp>
        <p:nvSpPr>
          <p:cNvPr id="32" name="TextBox 31"/>
          <p:cNvSpPr txBox="1"/>
          <p:nvPr userDrawn="1"/>
        </p:nvSpPr>
        <p:spPr>
          <a:xfrm>
            <a:off x="2096467" y="4490218"/>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Americas &amp; APAC</a:t>
            </a:r>
          </a:p>
        </p:txBody>
      </p:sp>
      <p:sp>
        <p:nvSpPr>
          <p:cNvPr id="33" name="TextBox 32"/>
          <p:cNvSpPr txBox="1"/>
          <p:nvPr userDrawn="1"/>
        </p:nvSpPr>
        <p:spPr>
          <a:xfrm>
            <a:off x="2094489" y="5679032"/>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Links to Remember</a:t>
            </a:r>
          </a:p>
        </p:txBody>
      </p:sp>
      <p:sp>
        <p:nvSpPr>
          <p:cNvPr id="28" name="TextBox 27">
            <a:extLst>
              <a:ext uri="{FF2B5EF4-FFF2-40B4-BE49-F238E27FC236}">
                <a16:creationId xmlns:a16="http://schemas.microsoft.com/office/drawing/2014/main" id="{7C387874-3373-43B0-A30D-9614AE1F9763}"/>
              </a:ext>
            </a:extLst>
          </p:cNvPr>
          <p:cNvSpPr txBox="1"/>
          <p:nvPr userDrawn="1"/>
        </p:nvSpPr>
        <p:spPr>
          <a:xfrm>
            <a:off x="5228284" y="2068825"/>
            <a:ext cx="1116419" cy="861774"/>
          </a:xfrm>
          <a:prstGeom prst="rect">
            <a:avLst/>
          </a:prstGeom>
          <a:noFill/>
        </p:spPr>
        <p:txBody>
          <a:bodyPr wrap="square" rtlCol="0">
            <a:spAutoFit/>
          </a:bodyPr>
          <a:lstStyle/>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MOBILE</a:t>
            </a:r>
          </a:p>
          <a:p>
            <a:r>
              <a:rPr lang="en-US" sz="1000" dirty="0">
                <a:solidFill>
                  <a:schemeClr val="bg1"/>
                </a:solidFill>
                <a:latin typeface="Roboto" charset="0"/>
                <a:ea typeface="Roboto" charset="0"/>
                <a:cs typeface="Roboto" charset="0"/>
              </a:rPr>
              <a:t>EMAIL</a:t>
            </a:r>
          </a:p>
        </p:txBody>
      </p:sp>
      <p:sp>
        <p:nvSpPr>
          <p:cNvPr id="29" name="TextBox 28">
            <a:extLst>
              <a:ext uri="{FF2B5EF4-FFF2-40B4-BE49-F238E27FC236}">
                <a16:creationId xmlns:a16="http://schemas.microsoft.com/office/drawing/2014/main" id="{5D09E469-F8C0-47BF-8D96-B2138A324F02}"/>
              </a:ext>
            </a:extLst>
          </p:cNvPr>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Kevin Schleising</a:t>
            </a:r>
          </a:p>
          <a:p>
            <a:r>
              <a:rPr lang="en-US" sz="1000" noProof="0" dirty="0">
                <a:solidFill>
                  <a:schemeClr val="bg1"/>
                </a:solidFill>
                <a:latin typeface="Roboto" charset="0"/>
                <a:ea typeface="Roboto" charset="0"/>
                <a:cs typeface="Roboto" charset="0"/>
              </a:rPr>
              <a:t>UK&amp;I Sales Director</a:t>
            </a: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+44 7842 553492</a:t>
            </a:r>
          </a:p>
          <a:p>
            <a:r>
              <a:rPr lang="en-US" sz="1000" baseline="0" noProof="0" dirty="0">
                <a:solidFill>
                  <a:schemeClr val="bg2">
                    <a:lumMod val="10000"/>
                  </a:schemeClr>
                </a:solidFill>
                <a:latin typeface="Roboto" charset="0"/>
                <a:ea typeface="Roboto" charset="0"/>
                <a:cs typeface="Roboto" charset="0"/>
                <a:hlinkClick r:id="rId10"/>
              </a:rPr>
              <a:t>Kevin.Schleising@2Ring.com  </a:t>
            </a:r>
            <a:endParaRPr lang="en-US" sz="1000" baseline="0" noProof="0" dirty="0">
              <a:solidFill>
                <a:schemeClr val="bg2">
                  <a:lumMod val="10000"/>
                </a:schemeClr>
              </a:solidFill>
              <a:latin typeface="Roboto" charset="0"/>
              <a:ea typeface="Roboto" charset="0"/>
              <a:cs typeface="Roboto" charset="0"/>
            </a:endParaRPr>
          </a:p>
        </p:txBody>
      </p:sp>
      <p:sp>
        <p:nvSpPr>
          <p:cNvPr id="34" name="TextBox 33">
            <a:extLst>
              <a:ext uri="{FF2B5EF4-FFF2-40B4-BE49-F238E27FC236}">
                <a16:creationId xmlns:a16="http://schemas.microsoft.com/office/drawing/2014/main" id="{A5A7C1D1-46EF-4B6A-A9F6-AF5E4808E2EA}"/>
              </a:ext>
            </a:extLst>
          </p:cNvPr>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11"/>
              </a:rPr>
              <a:t>mgrebac@2Ring.com</a:t>
            </a:r>
            <a:r>
              <a:rPr lang="en-US" sz="1000" baseline="0" noProof="0" dirty="0">
                <a:solidFill>
                  <a:schemeClr val="bg2">
                    <a:lumMod val="10000"/>
                  </a:schemeClr>
                </a:solidFill>
                <a:latin typeface="Roboto" charset="0"/>
                <a:ea typeface="Roboto" charset="0"/>
                <a:cs typeface="Roboto" charset="0"/>
              </a:rPr>
              <a:t> </a:t>
            </a:r>
          </a:p>
        </p:txBody>
      </p:sp>
      <p:pic>
        <p:nvPicPr>
          <p:cNvPr id="36" name="Picture 12">
            <a:extLst>
              <a:ext uri="{FF2B5EF4-FFF2-40B4-BE49-F238E27FC236}">
                <a16:creationId xmlns:a16="http://schemas.microsoft.com/office/drawing/2014/main" id="{8DD3168A-6A26-482C-857D-F2A8A7BCDA9B}"/>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5230434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46784"/>
            <a:ext cx="12192000" cy="6855416"/>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en-US" dirty="0">
              <a:latin typeface="Roboto" charset="0"/>
              <a:ea typeface="Roboto" charset="0"/>
              <a:cs typeface="Roboto"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93102" y="707668"/>
            <a:ext cx="5416681" cy="674676"/>
          </a:xfrm>
          <a:prstGeom prst="rect">
            <a:avLst/>
          </a:prstGeom>
        </p:spPr>
      </p:pic>
      <p:sp>
        <p:nvSpPr>
          <p:cNvPr id="2" name="Rectangle 1"/>
          <p:cNvSpPr/>
          <p:nvPr userDrawn="1"/>
        </p:nvSpPr>
        <p:spPr>
          <a:xfrm>
            <a:off x="1911978" y="1922141"/>
            <a:ext cx="9899032" cy="1143224"/>
          </a:xfrm>
          <a:prstGeom prst="rect">
            <a:avLst/>
          </a:prstGeom>
          <a:solidFill>
            <a:srgbClr val="85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911978" y="3065365"/>
            <a:ext cx="9897805" cy="1143224"/>
          </a:xfrm>
          <a:prstGeom prst="rect">
            <a:avLst/>
          </a:prstGeom>
          <a:solidFill>
            <a:srgbClr val="96B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1911978" y="4195266"/>
            <a:ext cx="9899022" cy="1143224"/>
          </a:xfrm>
          <a:prstGeom prst="rect">
            <a:avLst/>
          </a:prstGeom>
          <a:solidFill>
            <a:srgbClr val="A8C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911978" y="5331828"/>
            <a:ext cx="9899022" cy="1143224"/>
          </a:xfrm>
          <a:prstGeom prst="rect">
            <a:avLst/>
          </a:prstGeom>
          <a:solidFill>
            <a:srgbClr val="BAD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93727" y="259355"/>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44126" y="6670132"/>
            <a:ext cx="185285" cy="185285"/>
          </a:xfrm>
          <a:prstGeom prst="rect">
            <a:avLst/>
          </a:prstGeom>
          <a:solidFill>
            <a:srgbClr val="5196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charset="0"/>
              <a:ea typeface="Roboto" charset="0"/>
              <a:cs typeface="Roboto" charset="0"/>
            </a:endParaRPr>
          </a:p>
        </p:txBody>
      </p:sp>
      <p:sp>
        <p:nvSpPr>
          <p:cNvPr id="22" name="TextBox 21"/>
          <p:cNvSpPr txBox="1"/>
          <p:nvPr userDrawn="1"/>
        </p:nvSpPr>
        <p:spPr>
          <a:xfrm>
            <a:off x="9185210" y="3202758"/>
            <a:ext cx="2261192" cy="861774"/>
          </a:xfrm>
          <a:prstGeom prst="rect">
            <a:avLst/>
          </a:prstGeom>
          <a:noFill/>
        </p:spPr>
        <p:txBody>
          <a:bodyPr wrap="square" rtlCol="0">
            <a:spAutoFit/>
          </a:bodyPr>
          <a:lstStyle/>
          <a:p>
            <a:pPr>
              <a:lnSpc>
                <a:spcPct val="100000"/>
              </a:lnSpc>
            </a:pPr>
            <a:r>
              <a:rPr lang="en-US" sz="1000" b="1" noProof="0" dirty="0">
                <a:solidFill>
                  <a:schemeClr val="bg1"/>
                </a:solidFill>
                <a:latin typeface="Roboto" charset="0"/>
                <a:ea typeface="Roboto" charset="0"/>
                <a:cs typeface="Roboto" charset="0"/>
              </a:rPr>
              <a:t>Peter </a:t>
            </a:r>
            <a:r>
              <a:rPr lang="en-US" sz="1000" b="1" noProof="0" dirty="0" err="1">
                <a:solidFill>
                  <a:schemeClr val="bg1"/>
                </a:solidFill>
                <a:latin typeface="Roboto" charset="0"/>
                <a:ea typeface="Roboto" charset="0"/>
                <a:cs typeface="Roboto" charset="0"/>
              </a:rPr>
              <a:t>Kolenič</a:t>
            </a:r>
            <a:endParaRPr lang="en-US" sz="1000" b="1" noProof="0" dirty="0">
              <a:solidFill>
                <a:schemeClr val="bg1"/>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Channel Director, EMEAR</a:t>
            </a:r>
          </a:p>
          <a:p>
            <a:pPr>
              <a:lnSpc>
                <a:spcPct val="100000"/>
              </a:lnSpc>
            </a:pPr>
            <a:r>
              <a:rPr lang="en-US" sz="1000" baseline="0" noProof="0" dirty="0">
                <a:solidFill>
                  <a:schemeClr val="bg1"/>
                </a:solidFill>
                <a:latin typeface="Roboto" charset="0"/>
                <a:ea typeface="Roboto" charset="0"/>
                <a:cs typeface="Roboto" charset="0"/>
              </a:rPr>
              <a:t>+421 (2) 5822 4379</a:t>
            </a:r>
          </a:p>
          <a:p>
            <a:pPr>
              <a:lnSpc>
                <a:spcPct val="100000"/>
              </a:lnSpc>
            </a:pPr>
            <a:r>
              <a:rPr lang="en-US" sz="1000" baseline="0" noProof="0" dirty="0">
                <a:solidFill>
                  <a:schemeClr val="bg1"/>
                </a:solidFill>
                <a:latin typeface="Roboto" charset="0"/>
                <a:ea typeface="Roboto" charset="0"/>
                <a:cs typeface="Roboto" charset="0"/>
              </a:rPr>
              <a:t>+421 (903) 500 494</a:t>
            </a:r>
          </a:p>
          <a:p>
            <a:pPr>
              <a:lnSpc>
                <a:spcPct val="100000"/>
              </a:lnSpc>
            </a:pPr>
            <a:r>
              <a:rPr lang="en-US" sz="1000" baseline="0" noProof="0" dirty="0">
                <a:solidFill>
                  <a:schemeClr val="bg2">
                    <a:lumMod val="10000"/>
                  </a:schemeClr>
                </a:solidFill>
                <a:latin typeface="Roboto" charset="0"/>
                <a:ea typeface="Roboto" charset="0"/>
                <a:cs typeface="Roboto" charset="0"/>
                <a:hlinkClick r:id="rId3"/>
              </a:rPr>
              <a:t>pkolenic@2Ring.com</a:t>
            </a:r>
            <a:r>
              <a:rPr lang="en-US" sz="1000" baseline="0" noProof="0" dirty="0">
                <a:solidFill>
                  <a:schemeClr val="bg2">
                    <a:lumMod val="10000"/>
                  </a:schemeClr>
                </a:solidFill>
                <a:latin typeface="Roboto" charset="0"/>
                <a:ea typeface="Roboto" charset="0"/>
                <a:cs typeface="Roboto" charset="0"/>
              </a:rPr>
              <a:t> </a:t>
            </a:r>
          </a:p>
        </p:txBody>
      </p:sp>
      <p:sp>
        <p:nvSpPr>
          <p:cNvPr id="24" name="TextBox 23"/>
          <p:cNvSpPr txBox="1"/>
          <p:nvPr userDrawn="1"/>
        </p:nvSpPr>
        <p:spPr>
          <a:xfrm>
            <a:off x="5228284" y="3202759"/>
            <a:ext cx="1116419" cy="861774"/>
          </a:xfrm>
          <a:prstGeom prst="rect">
            <a:avLst/>
          </a:prstGeom>
          <a:noFill/>
        </p:spPr>
        <p:txBody>
          <a:bodyPr wrap="square" rtlCol="0">
            <a:spAutoFit/>
          </a:bodyPr>
          <a:lstStyle/>
          <a:p>
            <a:r>
              <a:rPr lang="en-US" sz="1000" dirty="0">
                <a:solidFill>
                  <a:schemeClr val="bg1"/>
                </a:solidFill>
                <a:latin typeface="Roboto" charset="0"/>
                <a:ea typeface="Roboto" charset="0"/>
                <a:cs typeface="Roboto" charset="0"/>
              </a:rPr>
              <a:t>ADDRESS</a:t>
            </a: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PHONE</a:t>
            </a:r>
          </a:p>
          <a:p>
            <a:r>
              <a:rPr lang="en-US" sz="1000" dirty="0">
                <a:solidFill>
                  <a:schemeClr val="bg1"/>
                </a:solidFill>
                <a:latin typeface="Roboto" charset="0"/>
                <a:ea typeface="Roboto" charset="0"/>
                <a:cs typeface="Roboto" charset="0"/>
              </a:rPr>
              <a:t>EMAIL</a:t>
            </a:r>
          </a:p>
          <a:p>
            <a:r>
              <a:rPr lang="en-US" sz="1000" dirty="0">
                <a:solidFill>
                  <a:schemeClr val="bg1"/>
                </a:solidFill>
                <a:latin typeface="Roboto" charset="0"/>
                <a:ea typeface="Roboto" charset="0"/>
                <a:cs typeface="Roboto" charset="0"/>
              </a:rPr>
              <a:t>WWW</a:t>
            </a:r>
          </a:p>
        </p:txBody>
      </p:sp>
      <p:sp>
        <p:nvSpPr>
          <p:cNvPr id="25" name="TextBox 24"/>
          <p:cNvSpPr txBox="1"/>
          <p:nvPr userDrawn="1"/>
        </p:nvSpPr>
        <p:spPr>
          <a:xfrm>
            <a:off x="6344703" y="3202758"/>
            <a:ext cx="2261192" cy="861774"/>
          </a:xfrm>
          <a:prstGeom prst="rect">
            <a:avLst/>
          </a:prstGeom>
          <a:noFill/>
        </p:spPr>
        <p:txBody>
          <a:bodyPr wrap="square" rtlCol="0">
            <a:spAutoFit/>
          </a:bodyPr>
          <a:lstStyle/>
          <a:p>
            <a:pPr>
              <a:lnSpc>
                <a:spcPct val="100000"/>
              </a:lnSpc>
            </a:pPr>
            <a:r>
              <a:rPr lang="en-US" sz="1000" noProof="0" dirty="0" err="1">
                <a:solidFill>
                  <a:schemeClr val="bg1"/>
                </a:solidFill>
                <a:latin typeface="Roboto" charset="0"/>
                <a:ea typeface="Roboto" charset="0"/>
                <a:cs typeface="Roboto" charset="0"/>
              </a:rPr>
              <a:t>Galvaniho</a:t>
            </a:r>
            <a:r>
              <a:rPr lang="en-US" sz="1000" noProof="0" dirty="0">
                <a:solidFill>
                  <a:schemeClr val="bg1"/>
                </a:solidFill>
                <a:latin typeface="Roboto" charset="0"/>
                <a:ea typeface="Roboto" charset="0"/>
                <a:cs typeface="Roboto" charset="0"/>
              </a:rPr>
              <a:t> 15/C</a:t>
            </a:r>
          </a:p>
          <a:p>
            <a:pPr>
              <a:lnSpc>
                <a:spcPct val="100000"/>
              </a:lnSpc>
            </a:pPr>
            <a:r>
              <a:rPr lang="en-US" sz="1000" noProof="0" dirty="0">
                <a:solidFill>
                  <a:schemeClr val="bg1"/>
                </a:solidFill>
                <a:latin typeface="Roboto" charset="0"/>
                <a:ea typeface="Roboto" charset="0"/>
                <a:cs typeface="Roboto" charset="0"/>
              </a:rPr>
              <a:t>821</a:t>
            </a:r>
            <a:r>
              <a:rPr lang="en-US" sz="1000" baseline="0" noProof="0" dirty="0">
                <a:solidFill>
                  <a:schemeClr val="bg1"/>
                </a:solidFill>
                <a:latin typeface="Roboto" charset="0"/>
                <a:ea typeface="Roboto" charset="0"/>
                <a:cs typeface="Roboto" charset="0"/>
              </a:rPr>
              <a:t> 04, Bratislava, Slovak Republic</a:t>
            </a:r>
            <a:endParaRPr lang="en-US" sz="1000" noProof="0" dirty="0">
              <a:solidFill>
                <a:schemeClr val="bg1"/>
              </a:solidFill>
              <a:latin typeface="Roboto" charset="0"/>
              <a:ea typeface="Roboto" charset="0"/>
              <a:cs typeface="Roboto" charset="0"/>
            </a:endParaRPr>
          </a:p>
          <a:p>
            <a:pPr>
              <a:lnSpc>
                <a:spcPct val="100000"/>
              </a:lnSpc>
            </a:pPr>
            <a:r>
              <a:rPr lang="en-US" sz="1000" noProof="0" dirty="0">
                <a:solidFill>
                  <a:schemeClr val="bg1"/>
                </a:solidFill>
                <a:latin typeface="Roboto" charset="0"/>
                <a:ea typeface="Roboto" charset="0"/>
                <a:cs typeface="Roboto" charset="0"/>
              </a:rPr>
              <a:t>+421 (2) 5822-4550</a:t>
            </a:r>
            <a:endParaRPr lang="en-US" sz="1000" baseline="0" noProof="0" dirty="0">
              <a:solidFill>
                <a:schemeClr val="bg1"/>
              </a:solidFill>
              <a:latin typeface="Roboto" charset="0"/>
              <a:ea typeface="Roboto" charset="0"/>
              <a:cs typeface="Roboto" charset="0"/>
            </a:endParaRPr>
          </a:p>
          <a:p>
            <a:pPr>
              <a:lnSpc>
                <a:spcPct val="100000"/>
              </a:lnSpc>
            </a:pPr>
            <a:r>
              <a:rPr lang="en-US" sz="1000" baseline="0" noProof="0" dirty="0">
                <a:solidFill>
                  <a:schemeClr val="bg1"/>
                </a:solidFill>
                <a:latin typeface="Roboto" charset="0"/>
                <a:ea typeface="Roboto" charset="0"/>
                <a:cs typeface="Roboto" charset="0"/>
                <a:hlinkClick r:id="rId4"/>
              </a:rPr>
              <a:t>info@2Ring.com</a:t>
            </a:r>
            <a:r>
              <a:rPr lang="en-US" sz="1000" baseline="0" noProof="0" dirty="0">
                <a:solidFill>
                  <a:schemeClr val="bg1"/>
                </a:solidFill>
                <a:latin typeface="Roboto" charset="0"/>
                <a:ea typeface="Roboto" charset="0"/>
                <a:cs typeface="Roboto" charset="0"/>
              </a:rPr>
              <a:t> </a:t>
            </a:r>
          </a:p>
          <a:p>
            <a:pPr>
              <a:lnSpc>
                <a:spcPct val="100000"/>
              </a:lnSpc>
            </a:pPr>
            <a:r>
              <a:rPr lang="en-US" sz="1000" baseline="0" noProof="0" dirty="0">
                <a:solidFill>
                  <a:schemeClr val="bg1"/>
                </a:solidFill>
                <a:latin typeface="Roboto" charset="0"/>
                <a:ea typeface="Roboto" charset="0"/>
                <a:cs typeface="Roboto" charset="0"/>
                <a:hlinkClick r:id="rId5"/>
              </a:rPr>
              <a:t>www.2Ring.com</a:t>
            </a:r>
            <a:r>
              <a:rPr lang="en-US" sz="1000" baseline="0" noProof="0" dirty="0">
                <a:solidFill>
                  <a:schemeClr val="bg1"/>
                </a:solidFill>
                <a:latin typeface="Roboto" charset="0"/>
                <a:ea typeface="Roboto" charset="0"/>
                <a:cs typeface="Roboto" charset="0"/>
              </a:rPr>
              <a:t> </a:t>
            </a:r>
          </a:p>
        </p:txBody>
      </p:sp>
      <p:sp>
        <p:nvSpPr>
          <p:cNvPr id="26" name="TextBox 25"/>
          <p:cNvSpPr txBox="1"/>
          <p:nvPr userDrawn="1"/>
        </p:nvSpPr>
        <p:spPr>
          <a:xfrm>
            <a:off x="5228284" y="4356544"/>
            <a:ext cx="1116419" cy="861774"/>
          </a:xfrm>
          <a:prstGeom prst="rect">
            <a:avLst/>
          </a:prstGeom>
          <a:noFill/>
        </p:spPr>
        <p:txBody>
          <a:bodyPr wrap="square" rtlCol="0">
            <a:spAutoFit/>
          </a:bodyPr>
          <a:lstStyle/>
          <a:p>
            <a:r>
              <a:rPr lang="en-US" sz="1000" dirty="0">
                <a:solidFill>
                  <a:schemeClr val="bg1"/>
                </a:solidFill>
                <a:latin typeface="Roboto" charset="0"/>
                <a:ea typeface="Roboto" charset="0"/>
                <a:cs typeface="Roboto" charset="0"/>
              </a:rPr>
              <a:t>ADDRESS</a:t>
            </a: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PHONE</a:t>
            </a:r>
          </a:p>
          <a:p>
            <a:r>
              <a:rPr lang="en-US" sz="1000" dirty="0">
                <a:solidFill>
                  <a:schemeClr val="bg1"/>
                </a:solidFill>
                <a:latin typeface="Roboto" charset="0"/>
                <a:ea typeface="Roboto" charset="0"/>
                <a:cs typeface="Roboto" charset="0"/>
              </a:rPr>
              <a:t>EMAIL</a:t>
            </a:r>
          </a:p>
          <a:p>
            <a:r>
              <a:rPr lang="en-US" sz="1000" dirty="0">
                <a:solidFill>
                  <a:schemeClr val="bg1"/>
                </a:solidFill>
                <a:latin typeface="Roboto" charset="0"/>
                <a:ea typeface="Roboto" charset="0"/>
                <a:cs typeface="Roboto" charset="0"/>
              </a:rPr>
              <a:t>WWW</a:t>
            </a:r>
          </a:p>
        </p:txBody>
      </p:sp>
      <p:sp>
        <p:nvSpPr>
          <p:cNvPr id="27" name="TextBox 26"/>
          <p:cNvSpPr txBox="1"/>
          <p:nvPr userDrawn="1"/>
        </p:nvSpPr>
        <p:spPr>
          <a:xfrm>
            <a:off x="6344703" y="4356543"/>
            <a:ext cx="2261192" cy="861774"/>
          </a:xfrm>
          <a:prstGeom prst="rect">
            <a:avLst/>
          </a:prstGeom>
          <a:noFill/>
        </p:spPr>
        <p:txBody>
          <a:bodyPr wrap="square" rtlCol="0">
            <a:spAutoFit/>
          </a:bodyPr>
          <a:lstStyle/>
          <a:p>
            <a:r>
              <a:rPr lang="en-US" sz="1000" noProof="0" dirty="0">
                <a:solidFill>
                  <a:schemeClr val="bg1"/>
                </a:solidFill>
                <a:latin typeface="Roboto" charset="0"/>
                <a:ea typeface="Roboto" charset="0"/>
                <a:cs typeface="Roboto" charset="0"/>
              </a:rPr>
              <a:t>8880 Cal Center Drive, Suite 400</a:t>
            </a:r>
          </a:p>
          <a:p>
            <a:r>
              <a:rPr lang="en-US" sz="1000" noProof="0" dirty="0">
                <a:solidFill>
                  <a:schemeClr val="bg1"/>
                </a:solidFill>
                <a:latin typeface="Roboto" charset="0"/>
                <a:ea typeface="Roboto" charset="0"/>
                <a:cs typeface="Roboto" charset="0"/>
              </a:rPr>
              <a:t>Sacramento, CA, 95826, USA</a:t>
            </a:r>
          </a:p>
          <a:p>
            <a:r>
              <a:rPr lang="en-US" sz="1000" noProof="0" dirty="0">
                <a:solidFill>
                  <a:schemeClr val="bg1"/>
                </a:solidFill>
                <a:latin typeface="Roboto" charset="0"/>
                <a:ea typeface="Roboto" charset="0"/>
                <a:cs typeface="Roboto" charset="0"/>
              </a:rPr>
              <a:t>+1 (916) 426-3790</a:t>
            </a:r>
            <a:endParaRPr lang="en-US" sz="1000" baseline="0" noProof="0" dirty="0">
              <a:solidFill>
                <a:schemeClr val="bg1"/>
              </a:solidFill>
              <a:latin typeface="Roboto" charset="0"/>
              <a:ea typeface="Roboto" charset="0"/>
              <a:cs typeface="Roboto" charset="0"/>
            </a:endParaRPr>
          </a:p>
          <a:p>
            <a:r>
              <a:rPr lang="en-US" sz="1000" baseline="0" noProof="0" dirty="0">
                <a:solidFill>
                  <a:schemeClr val="bg2">
                    <a:lumMod val="10000"/>
                  </a:schemeClr>
                </a:solidFill>
                <a:latin typeface="Roboto" charset="0"/>
                <a:ea typeface="Roboto" charset="0"/>
                <a:cs typeface="Roboto" charset="0"/>
                <a:hlinkClick r:id="rId6"/>
              </a:rPr>
              <a:t>Info-na@2Ring.com</a:t>
            </a:r>
            <a:r>
              <a:rPr lang="en-US" sz="1000" baseline="0" noProof="0" dirty="0">
                <a:solidFill>
                  <a:schemeClr val="bg2">
                    <a:lumMod val="10000"/>
                  </a:schemeClr>
                </a:solidFill>
                <a:latin typeface="Roboto" charset="0"/>
                <a:ea typeface="Roboto" charset="0"/>
                <a:cs typeface="Roboto" charset="0"/>
              </a:rPr>
              <a:t> </a:t>
            </a:r>
          </a:p>
          <a:p>
            <a:r>
              <a:rPr lang="en-US" sz="1000" baseline="0" noProof="0" dirty="0">
                <a:solidFill>
                  <a:schemeClr val="bg2">
                    <a:lumMod val="10000"/>
                  </a:schemeClr>
                </a:solidFill>
                <a:latin typeface="Roboto" charset="0"/>
                <a:ea typeface="Roboto" charset="0"/>
                <a:cs typeface="Roboto" charset="0"/>
                <a:hlinkClick r:id="rId5"/>
              </a:rPr>
              <a:t>www.2Ring.com</a:t>
            </a:r>
            <a:r>
              <a:rPr lang="en-US" sz="1000" baseline="0" noProof="0" dirty="0">
                <a:solidFill>
                  <a:schemeClr val="bg2">
                    <a:lumMod val="10000"/>
                  </a:schemeClr>
                </a:solidFill>
                <a:latin typeface="Roboto" charset="0"/>
                <a:ea typeface="Roboto" charset="0"/>
                <a:cs typeface="Roboto" charset="0"/>
              </a:rPr>
              <a:t> </a:t>
            </a:r>
          </a:p>
        </p:txBody>
      </p:sp>
      <p:sp>
        <p:nvSpPr>
          <p:cNvPr id="37" name="TextBox 36"/>
          <p:cNvSpPr txBox="1"/>
          <p:nvPr userDrawn="1"/>
        </p:nvSpPr>
        <p:spPr>
          <a:xfrm>
            <a:off x="9185210" y="4335651"/>
            <a:ext cx="2120890" cy="707886"/>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Tom McCain</a:t>
            </a:r>
          </a:p>
          <a:p>
            <a:r>
              <a:rPr lang="en-US" sz="1000" noProof="0" dirty="0">
                <a:solidFill>
                  <a:schemeClr val="bg1"/>
                </a:solidFill>
                <a:latin typeface="Roboto" charset="0"/>
                <a:ea typeface="Roboto" charset="0"/>
                <a:cs typeface="Roboto" charset="0"/>
              </a:rPr>
              <a:t>Director of North American Sales</a:t>
            </a:r>
          </a:p>
          <a:p>
            <a:r>
              <a:rPr lang="en-US" sz="1000" baseline="0" dirty="0">
                <a:solidFill>
                  <a:schemeClr val="bg1"/>
                </a:solidFill>
                <a:latin typeface="Roboto" charset="0"/>
                <a:ea typeface="Roboto" charset="0"/>
                <a:cs typeface="Roboto" charset="0"/>
              </a:rPr>
              <a:t>+1 (480) 255-7500</a:t>
            </a:r>
          </a:p>
          <a:p>
            <a:r>
              <a:rPr lang="en-US" sz="1000" baseline="0" dirty="0">
                <a:solidFill>
                  <a:schemeClr val="bg2">
                    <a:lumMod val="10000"/>
                  </a:schemeClr>
                </a:solidFill>
                <a:latin typeface="Roboto" charset="0"/>
                <a:ea typeface="Roboto" charset="0"/>
                <a:cs typeface="Roboto" charset="0"/>
                <a:hlinkClick r:id="rId7"/>
              </a:rPr>
              <a:t>tmccain@2Ring.com</a:t>
            </a:r>
            <a:r>
              <a:rPr lang="en-US" sz="1000" baseline="0" dirty="0">
                <a:solidFill>
                  <a:schemeClr val="bg2">
                    <a:lumMod val="10000"/>
                  </a:schemeClr>
                </a:solidFill>
                <a:latin typeface="Roboto" charset="0"/>
                <a:ea typeface="Roboto" charset="0"/>
                <a:cs typeface="Roboto" charset="0"/>
              </a:rPr>
              <a:t> </a:t>
            </a:r>
          </a:p>
        </p:txBody>
      </p:sp>
      <p:sp>
        <p:nvSpPr>
          <p:cNvPr id="30" name="TextBox 29"/>
          <p:cNvSpPr txBox="1"/>
          <p:nvPr userDrawn="1"/>
        </p:nvSpPr>
        <p:spPr>
          <a:xfrm>
            <a:off x="2084593" y="2256496"/>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Questions</a:t>
            </a:r>
          </a:p>
        </p:txBody>
      </p:sp>
      <p:sp>
        <p:nvSpPr>
          <p:cNvPr id="31" name="TextBox 30"/>
          <p:cNvSpPr txBox="1"/>
          <p:nvPr userDrawn="1"/>
        </p:nvSpPr>
        <p:spPr>
          <a:xfrm>
            <a:off x="2096471" y="3400087"/>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EMEAR</a:t>
            </a:r>
          </a:p>
        </p:txBody>
      </p:sp>
      <p:sp>
        <p:nvSpPr>
          <p:cNvPr id="32" name="TextBox 31"/>
          <p:cNvSpPr txBox="1"/>
          <p:nvPr userDrawn="1"/>
        </p:nvSpPr>
        <p:spPr>
          <a:xfrm>
            <a:off x="2096467" y="4490218"/>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Americas &amp; APAC</a:t>
            </a:r>
          </a:p>
        </p:txBody>
      </p:sp>
      <p:sp>
        <p:nvSpPr>
          <p:cNvPr id="33" name="TextBox 32"/>
          <p:cNvSpPr txBox="1"/>
          <p:nvPr userDrawn="1"/>
        </p:nvSpPr>
        <p:spPr>
          <a:xfrm>
            <a:off x="2094489" y="5679032"/>
            <a:ext cx="3143691" cy="461665"/>
          </a:xfrm>
          <a:prstGeom prst="rect">
            <a:avLst/>
          </a:prstGeom>
          <a:noFill/>
        </p:spPr>
        <p:txBody>
          <a:bodyPr wrap="square" rtlCol="0">
            <a:spAutoFit/>
          </a:bodyPr>
          <a:lstStyle/>
          <a:p>
            <a:r>
              <a:rPr lang="en-US" sz="2400" b="0" i="0" dirty="0">
                <a:solidFill>
                  <a:schemeClr val="bg1"/>
                </a:solidFill>
                <a:latin typeface="Roboto Medium" charset="0"/>
                <a:ea typeface="Roboto Medium" charset="0"/>
                <a:cs typeface="Roboto Medium" charset="0"/>
              </a:rPr>
              <a:t>Links to Remember</a:t>
            </a:r>
          </a:p>
        </p:txBody>
      </p:sp>
      <p:sp>
        <p:nvSpPr>
          <p:cNvPr id="34" name="TextBox 33"/>
          <p:cNvSpPr txBox="1"/>
          <p:nvPr userDrawn="1"/>
        </p:nvSpPr>
        <p:spPr>
          <a:xfrm>
            <a:off x="6393105" y="5698934"/>
            <a:ext cx="2674361" cy="400110"/>
          </a:xfrm>
          <a:prstGeom prst="rect">
            <a:avLst/>
          </a:prstGeom>
          <a:noFill/>
        </p:spPr>
        <p:txBody>
          <a:bodyPr wrap="square" rtlCol="0">
            <a:spAutoFit/>
          </a:bodyPr>
          <a:lstStyle/>
          <a:p>
            <a:r>
              <a:rPr lang="en-US" sz="1000" b="1" dirty="0">
                <a:solidFill>
                  <a:schemeClr val="bg1"/>
                </a:solidFill>
                <a:latin typeface="Roboto" charset="0"/>
                <a:ea typeface="Roboto" charset="0"/>
                <a:cs typeface="Roboto" charset="0"/>
              </a:rPr>
              <a:t>DW Product 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EDF5FA"/>
                </a:solidFill>
                <a:latin typeface="Roboto" charset="0"/>
                <a:ea typeface="Roboto" charset="0"/>
                <a:cs typeface="Roboto" charset="0"/>
              </a:rPr>
              <a:t>System Requirements Simplified</a:t>
            </a:r>
          </a:p>
        </p:txBody>
      </p:sp>
      <p:sp>
        <p:nvSpPr>
          <p:cNvPr id="35" name="TextBox 34"/>
          <p:cNvSpPr txBox="1"/>
          <p:nvPr userDrawn="1"/>
        </p:nvSpPr>
        <p:spPr>
          <a:xfrm>
            <a:off x="9183230" y="5698934"/>
            <a:ext cx="235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8"/>
              </a:rPr>
              <a:t>2Ring.com/DW ..</a:t>
            </a:r>
            <a:endParaRPr lang="en-US" sz="1000" dirty="0">
              <a:solidFill>
                <a:schemeClr val="bg2">
                  <a:lumMod val="10000"/>
                </a:schemeClr>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2">
                    <a:lumMod val="10000"/>
                  </a:schemeClr>
                </a:solidFill>
                <a:latin typeface="Roboto" charset="0"/>
                <a:ea typeface="Roboto" charset="0"/>
                <a:cs typeface="Roboto" charset="0"/>
                <a:hlinkClick r:id="rId9"/>
              </a:rPr>
              <a:t>2Ring.com/SystemRequirements ..</a:t>
            </a:r>
            <a:endParaRPr lang="en-US" sz="1000" dirty="0">
              <a:solidFill>
                <a:schemeClr val="bg2">
                  <a:lumMod val="10000"/>
                </a:schemeClr>
              </a:solidFill>
              <a:latin typeface="Roboto" charset="0"/>
              <a:ea typeface="Roboto" charset="0"/>
              <a:cs typeface="Roboto" charset="0"/>
            </a:endParaRPr>
          </a:p>
        </p:txBody>
      </p:sp>
      <p:sp>
        <p:nvSpPr>
          <p:cNvPr id="28" name="TextBox 27">
            <a:extLst>
              <a:ext uri="{FF2B5EF4-FFF2-40B4-BE49-F238E27FC236}">
                <a16:creationId xmlns:a16="http://schemas.microsoft.com/office/drawing/2014/main" id="{C32C3140-9182-4F80-92BE-B9521D42DF1D}"/>
              </a:ext>
            </a:extLst>
          </p:cNvPr>
          <p:cNvSpPr txBox="1"/>
          <p:nvPr userDrawn="1"/>
        </p:nvSpPr>
        <p:spPr>
          <a:xfrm>
            <a:off x="5228284" y="2068825"/>
            <a:ext cx="1116419" cy="861774"/>
          </a:xfrm>
          <a:prstGeom prst="rect">
            <a:avLst/>
          </a:prstGeom>
          <a:noFill/>
        </p:spPr>
        <p:txBody>
          <a:bodyPr wrap="square" rtlCol="0">
            <a:spAutoFit/>
          </a:bodyPr>
          <a:lstStyle/>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endParaRPr lang="en-US" sz="1000" dirty="0">
              <a:solidFill>
                <a:schemeClr val="bg1"/>
              </a:solidFill>
              <a:latin typeface="Roboto" charset="0"/>
              <a:ea typeface="Roboto" charset="0"/>
              <a:cs typeface="Roboto" charset="0"/>
            </a:endParaRPr>
          </a:p>
          <a:p>
            <a:r>
              <a:rPr lang="en-US" sz="1000" dirty="0">
                <a:solidFill>
                  <a:schemeClr val="bg1"/>
                </a:solidFill>
                <a:latin typeface="Roboto" charset="0"/>
                <a:ea typeface="Roboto" charset="0"/>
                <a:cs typeface="Roboto" charset="0"/>
              </a:rPr>
              <a:t>MOBILE</a:t>
            </a:r>
          </a:p>
          <a:p>
            <a:r>
              <a:rPr lang="en-US" sz="1000" dirty="0">
                <a:solidFill>
                  <a:schemeClr val="bg1"/>
                </a:solidFill>
                <a:latin typeface="Roboto" charset="0"/>
                <a:ea typeface="Roboto" charset="0"/>
                <a:cs typeface="Roboto" charset="0"/>
              </a:rPr>
              <a:t>EMAIL</a:t>
            </a:r>
          </a:p>
        </p:txBody>
      </p:sp>
      <p:sp>
        <p:nvSpPr>
          <p:cNvPr id="29" name="TextBox 28">
            <a:extLst>
              <a:ext uri="{FF2B5EF4-FFF2-40B4-BE49-F238E27FC236}">
                <a16:creationId xmlns:a16="http://schemas.microsoft.com/office/drawing/2014/main" id="{72A99F25-02AE-4956-9F17-C8ED9A47FB44}"/>
              </a:ext>
            </a:extLst>
          </p:cNvPr>
          <p:cNvSpPr txBox="1"/>
          <p:nvPr userDrawn="1"/>
        </p:nvSpPr>
        <p:spPr>
          <a:xfrm>
            <a:off x="9182934" y="2068825"/>
            <a:ext cx="2261192"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Kevin Schleising</a:t>
            </a:r>
          </a:p>
          <a:p>
            <a:r>
              <a:rPr lang="en-US" sz="1000" noProof="0" dirty="0">
                <a:solidFill>
                  <a:schemeClr val="bg1"/>
                </a:solidFill>
                <a:latin typeface="Roboto" charset="0"/>
                <a:ea typeface="Roboto" charset="0"/>
                <a:cs typeface="Roboto" charset="0"/>
              </a:rPr>
              <a:t>UK&amp;I Sales Director</a:t>
            </a: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+44 7842 553492</a:t>
            </a:r>
          </a:p>
          <a:p>
            <a:r>
              <a:rPr lang="en-US" sz="1000" baseline="0" noProof="0" dirty="0">
                <a:solidFill>
                  <a:schemeClr val="bg2">
                    <a:lumMod val="10000"/>
                  </a:schemeClr>
                </a:solidFill>
                <a:latin typeface="Roboto" charset="0"/>
                <a:ea typeface="Roboto" charset="0"/>
                <a:cs typeface="Roboto" charset="0"/>
                <a:hlinkClick r:id="rId10"/>
              </a:rPr>
              <a:t>Kevin.Schleising@2Ring.com  </a:t>
            </a:r>
            <a:endParaRPr lang="en-US" sz="1000" baseline="0" noProof="0" dirty="0">
              <a:solidFill>
                <a:schemeClr val="bg2">
                  <a:lumMod val="10000"/>
                </a:schemeClr>
              </a:solidFill>
              <a:latin typeface="Roboto" charset="0"/>
              <a:ea typeface="Roboto" charset="0"/>
              <a:cs typeface="Roboto" charset="0"/>
            </a:endParaRPr>
          </a:p>
        </p:txBody>
      </p:sp>
      <p:sp>
        <p:nvSpPr>
          <p:cNvPr id="38" name="TextBox 37">
            <a:extLst>
              <a:ext uri="{FF2B5EF4-FFF2-40B4-BE49-F238E27FC236}">
                <a16:creationId xmlns:a16="http://schemas.microsoft.com/office/drawing/2014/main" id="{CE50CAC2-1FCF-4711-AE6A-461CB20601F2}"/>
              </a:ext>
            </a:extLst>
          </p:cNvPr>
          <p:cNvSpPr txBox="1"/>
          <p:nvPr userDrawn="1"/>
        </p:nvSpPr>
        <p:spPr>
          <a:xfrm>
            <a:off x="6342647" y="2068825"/>
            <a:ext cx="2505788" cy="861774"/>
          </a:xfrm>
          <a:prstGeom prst="rect">
            <a:avLst/>
          </a:prstGeom>
          <a:noFill/>
        </p:spPr>
        <p:txBody>
          <a:bodyPr wrap="square" rtlCol="0">
            <a:spAutoFit/>
          </a:bodyPr>
          <a:lstStyle/>
          <a:p>
            <a:r>
              <a:rPr lang="en-US" sz="1000" b="1" noProof="0" dirty="0">
                <a:solidFill>
                  <a:schemeClr val="bg1"/>
                </a:solidFill>
                <a:latin typeface="Roboto" charset="0"/>
                <a:ea typeface="Roboto" charset="0"/>
                <a:cs typeface="Roboto" charset="0"/>
              </a:rPr>
              <a:t>Michal Grebáč</a:t>
            </a:r>
          </a:p>
          <a:p>
            <a:r>
              <a:rPr lang="en-US" sz="1000" noProof="0" dirty="0">
                <a:solidFill>
                  <a:schemeClr val="bg1"/>
                </a:solidFill>
                <a:latin typeface="Roboto" charset="0"/>
                <a:ea typeface="Roboto" charset="0"/>
                <a:cs typeface="Roboto" charset="0"/>
              </a:rPr>
              <a:t>Strategic</a:t>
            </a:r>
            <a:r>
              <a:rPr lang="en-US" sz="1000" baseline="0" noProof="0" dirty="0">
                <a:solidFill>
                  <a:schemeClr val="bg1"/>
                </a:solidFill>
                <a:latin typeface="Roboto" charset="0"/>
                <a:ea typeface="Roboto" charset="0"/>
                <a:cs typeface="Roboto" charset="0"/>
              </a:rPr>
              <a:t> Sales &amp; Marketing Director</a:t>
            </a:r>
            <a:endParaRPr lang="en-US" sz="1000" noProof="0" dirty="0">
              <a:solidFill>
                <a:schemeClr val="bg1"/>
              </a:solidFill>
              <a:latin typeface="Roboto" charset="0"/>
              <a:ea typeface="Roboto" charset="0"/>
              <a:cs typeface="Roboto" charset="0"/>
            </a:endParaRPr>
          </a:p>
          <a:p>
            <a:endParaRPr lang="en-US" sz="1000" baseline="0" noProof="0" dirty="0">
              <a:solidFill>
                <a:schemeClr val="bg1"/>
              </a:solidFill>
              <a:latin typeface="Roboto" charset="0"/>
              <a:ea typeface="Roboto" charset="0"/>
              <a:cs typeface="Roboto" charset="0"/>
            </a:endParaRPr>
          </a:p>
          <a:p>
            <a:r>
              <a:rPr lang="en-US" sz="1000" baseline="0" noProof="0" dirty="0">
                <a:solidFill>
                  <a:schemeClr val="bg1"/>
                </a:solidFill>
                <a:latin typeface="Roboto" charset="0"/>
                <a:ea typeface="Roboto" charset="0"/>
                <a:cs typeface="Roboto" charset="0"/>
              </a:rPr>
              <a:t>+1 (916) 514-3355</a:t>
            </a:r>
          </a:p>
          <a:p>
            <a:r>
              <a:rPr lang="en-US" sz="1000" baseline="0" noProof="0" dirty="0">
                <a:solidFill>
                  <a:schemeClr val="bg2">
                    <a:lumMod val="10000"/>
                  </a:schemeClr>
                </a:solidFill>
                <a:latin typeface="Roboto" charset="0"/>
                <a:ea typeface="Roboto" charset="0"/>
                <a:cs typeface="Roboto" charset="0"/>
                <a:hlinkClick r:id="rId11"/>
              </a:rPr>
              <a:t>mgrebac@2Ring.com</a:t>
            </a:r>
            <a:r>
              <a:rPr lang="en-US" sz="1000" baseline="0" noProof="0" dirty="0">
                <a:solidFill>
                  <a:schemeClr val="bg2">
                    <a:lumMod val="10000"/>
                  </a:schemeClr>
                </a:solidFill>
                <a:latin typeface="Roboto" charset="0"/>
                <a:ea typeface="Roboto" charset="0"/>
                <a:cs typeface="Roboto" charset="0"/>
              </a:rPr>
              <a:t> </a:t>
            </a:r>
          </a:p>
        </p:txBody>
      </p:sp>
      <p:pic>
        <p:nvPicPr>
          <p:cNvPr id="36" name="Picture 12">
            <a:extLst>
              <a:ext uri="{FF2B5EF4-FFF2-40B4-BE49-F238E27FC236}">
                <a16:creationId xmlns:a16="http://schemas.microsoft.com/office/drawing/2014/main" id="{E5466DB5-489C-484C-B129-B3C89FFED934}"/>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379012" y="381001"/>
            <a:ext cx="1532966" cy="1532966"/>
          </a:xfrm>
          <a:prstGeom prst="rect">
            <a:avLst/>
          </a:prstGeom>
        </p:spPr>
      </p:pic>
    </p:spTree>
    <p:extLst>
      <p:ext uri="{BB962C8B-B14F-4D97-AF65-F5344CB8AC3E}">
        <p14:creationId xmlns:p14="http://schemas.microsoft.com/office/powerpoint/2010/main" val="2741385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20070291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7893889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21714220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41711198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5812431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7988974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866157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33015316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33660627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CCA0AF0-5B9A-2844-BF92-3DCD5EA3DC53}" type="datetimeFigureOut">
              <a:rPr lang="en-US" smtClean="0"/>
              <a:t>7/27/2022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FD63105-53B9-684F-A337-711BD76C195A}" type="slidenum">
              <a:rPr lang="en-US" smtClean="0"/>
              <a:t>‹#›</a:t>
            </a:fld>
            <a:endParaRPr lang="en-US"/>
          </a:p>
        </p:txBody>
      </p:sp>
    </p:spTree>
    <p:extLst>
      <p:ext uri="{BB962C8B-B14F-4D97-AF65-F5344CB8AC3E}">
        <p14:creationId xmlns:p14="http://schemas.microsoft.com/office/powerpoint/2010/main" val="2322014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theme" Target="../theme/theme2.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theme" Target="../theme/theme3.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590602"/>
      </p:ext>
    </p:extLst>
  </p:cSld>
  <p:clrMap bg1="lt1" tx1="dk1" bg2="lt2" tx2="dk2" accent1="accent1" accent2="accent2" accent3="accent3" accent4="accent4" accent5="accent5" accent6="accent6" hlink="hlink" folHlink="folHlink"/>
  <p:sldLayoutIdLst>
    <p:sldLayoutId id="2147483738" r:id="rId1"/>
    <p:sldLayoutId id="2147483752" r:id="rId2"/>
    <p:sldLayoutId id="2147483739" r:id="rId3"/>
    <p:sldLayoutId id="2147483749" r:id="rId4"/>
    <p:sldLayoutId id="2147483748" r:id="rId5"/>
    <p:sldLayoutId id="2147483737" r:id="rId6"/>
    <p:sldLayoutId id="2147483745" r:id="rId7"/>
    <p:sldLayoutId id="2147483835" r:id="rId8"/>
    <p:sldLayoutId id="2147483836" r:id="rId9"/>
    <p:sldLayoutId id="2147483837" r:id="rId10"/>
    <p:sldLayoutId id="2147483838" r:id="rId11"/>
    <p:sldLayoutId id="2147483839" r:id="rId12"/>
    <p:sldLayoutId id="2147483841" r:id="rId13"/>
    <p:sldLayoutId id="2147483840" r:id="rId14"/>
    <p:sldLayoutId id="2147483834" r:id="rId15"/>
    <p:sldLayoutId id="2147483754"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51" r:id="rId26"/>
    <p:sldLayoutId id="2147483756" r:id="rId27"/>
    <p:sldLayoutId id="2147483842" r:id="rId28"/>
    <p:sldLayoutId id="2147483831" r:id="rId29"/>
    <p:sldLayoutId id="2147483832" r:id="rId30"/>
    <p:sldLayoutId id="2147483833"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2708430"/>
      </p:ext>
    </p:extLst>
  </p:cSld>
  <p:clrMap bg1="lt1" tx1="dk1" bg2="lt2" tx2="dk2" accent1="accent1" accent2="accent2" accent3="accent3" accent4="accent4" accent5="accent5" accent6="accent6" hlink="hlink" folHlink="folHlink"/>
  <p:sldLayoutIdLst>
    <p:sldLayoutId id="2147483775" r:id="rId1"/>
    <p:sldLayoutId id="2147483777" r:id="rId2"/>
    <p:sldLayoutId id="2147483778"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1" r:id="rId14"/>
    <p:sldLayoutId id="2147483792" r:id="rId15"/>
    <p:sldLayoutId id="214748379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9415637"/>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 id="2147483827" r:id="rId32"/>
    <p:sldLayoutId id="2147483828" r:id="rId33"/>
    <p:sldLayoutId id="2147483829" r:id="rId34"/>
    <p:sldLayoutId id="2147483830"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hyperlink" Target="2Ring.com/Five9"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www.linkedin.com/company/2Ring" TargetMode="External"/><Relationship Id="rId5" Type="http://schemas.openxmlformats.org/officeDocument/2006/relationships/hyperlink" Target="https://2ring.com/DWFive9Trial" TargetMode="External"/><Relationship Id="rId4" Type="http://schemas.openxmlformats.org/officeDocument/2006/relationships/hyperlink" Target="2Ring.com/TryItFive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microsoft.com/office/2018/10/relationships/comments" Target="../comments/modernComment_48F_EFC75C7C.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2ring.com/Five9Demo" TargetMode="Externa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0615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a:xfrm>
            <a:off x="762000" y="1913964"/>
            <a:ext cx="7221940" cy="1769762"/>
          </a:xfrm>
        </p:spPr>
        <p:txBody>
          <a:bodyPr/>
          <a:lstStyle/>
          <a:p>
            <a:r>
              <a:rPr lang="en-US" dirty="0"/>
              <a:t>2Ring Dashboards </a:t>
            </a:r>
            <a:br>
              <a:rPr lang="en-US" dirty="0"/>
            </a:br>
            <a:r>
              <a:rPr lang="en-US" dirty="0"/>
              <a:t>&amp; Wallboards for Five9 ..</a:t>
            </a:r>
          </a:p>
        </p:txBody>
      </p:sp>
      <p:sp>
        <p:nvSpPr>
          <p:cNvPr id="14" name="Subtitle 13"/>
          <p:cNvSpPr>
            <a:spLocks noGrp="1"/>
          </p:cNvSpPr>
          <p:nvPr>
            <p:ph type="subTitle" idx="1"/>
          </p:nvPr>
        </p:nvSpPr>
        <p:spPr>
          <a:xfrm>
            <a:off x="761999" y="3891354"/>
            <a:ext cx="5437464" cy="863107"/>
          </a:xfrm>
        </p:spPr>
        <p:txBody>
          <a:bodyPr/>
          <a:lstStyle/>
          <a:p>
            <a:r>
              <a:rPr lang="en-US" sz="2400" dirty="0"/>
              <a:t>How to Create a Personalized Wallboard &amp; Set Up Flexible IM Alerts</a:t>
            </a:r>
          </a:p>
        </p:txBody>
      </p:sp>
      <p:sp>
        <p:nvSpPr>
          <p:cNvPr id="12" name="Subtitle 2"/>
          <p:cNvSpPr txBox="1">
            <a:spLocks/>
          </p:cNvSpPr>
          <p:nvPr/>
        </p:nvSpPr>
        <p:spPr>
          <a:xfrm>
            <a:off x="761999" y="4976949"/>
            <a:ext cx="10659733" cy="188105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Narrow" panose="020B0606020202030204" pitchFamily="34" charset="0"/>
              <a:buNone/>
              <a:defRPr sz="4000" b="1" kern="1200" baseline="0">
                <a:solidFill>
                  <a:srgbClr val="F8C4AF"/>
                </a:solidFill>
                <a:latin typeface="Arial Narrow" panose="020B0606020202030204" pitchFamily="34" charset="0"/>
                <a:ea typeface="+mn-ea"/>
                <a:cs typeface="+mn-cs"/>
              </a:defRPr>
            </a:lvl1pPr>
            <a:lvl2pPr marL="457200" indent="0" algn="ctr" defTabSz="914400" rtl="0" eaLnBrk="1" latinLnBrk="0" hangingPunct="1">
              <a:lnSpc>
                <a:spcPct val="90000"/>
              </a:lnSpc>
              <a:spcBef>
                <a:spcPts val="500"/>
              </a:spcBef>
              <a:buFont typeface="Arial Narrow" panose="020B0606020202030204" pitchFamily="34" charset="0"/>
              <a:buNone/>
              <a:defRPr sz="2000" kern="1200">
                <a:solidFill>
                  <a:schemeClr val="tx1"/>
                </a:solidFill>
                <a:latin typeface="Arial Narrow" panose="020B060602020203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Narrow" panose="020B0606020202030204" pitchFamily="34" charset="0"/>
                <a:ea typeface="+mn-ea"/>
                <a:cs typeface="+mn-cs"/>
              </a:defRPr>
            </a:lvl3pPr>
            <a:lvl4pPr marL="1371600" indent="0" algn="ctr" defTabSz="914400" rtl="0" eaLnBrk="1" latinLnBrk="0" hangingPunct="1">
              <a:lnSpc>
                <a:spcPct val="90000"/>
              </a:lnSpc>
              <a:spcBef>
                <a:spcPts val="500"/>
              </a:spcBef>
              <a:buFont typeface="Arial Narrow" panose="020B0606020202030204" pitchFamily="34" charset="0"/>
              <a:buNone/>
              <a:defRPr sz="1600" kern="1200">
                <a:solidFill>
                  <a:schemeClr val="tx1"/>
                </a:solidFill>
                <a:latin typeface="Arial Narrow" panose="020B0606020202030204" pitchFamily="34" charset="0"/>
                <a:ea typeface="+mn-ea"/>
                <a:cs typeface="+mn-cs"/>
              </a:defRPr>
            </a:lvl4pPr>
            <a:lvl5pPr marL="1828800" indent="0" algn="ctr" defTabSz="914400" rtl="0" eaLnBrk="1" latinLnBrk="0" hangingPunct="1">
              <a:lnSpc>
                <a:spcPct val="90000"/>
              </a:lnSpc>
              <a:spcBef>
                <a:spcPts val="500"/>
              </a:spcBef>
              <a:buFont typeface="Arial Narrow" panose="020B0606020202030204" pitchFamily="34" charset="0"/>
              <a:buNone/>
              <a:defRPr sz="1600" kern="1200">
                <a:solidFill>
                  <a:schemeClr val="tx1"/>
                </a:solidFill>
                <a:latin typeface="Arial Narrow" panose="020B060602020203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800" b="0" dirty="0">
                <a:solidFill>
                  <a:srgbClr val="CCE2ED"/>
                </a:solidFill>
                <a:latin typeface="Roboto" charset="0"/>
                <a:ea typeface="Roboto" charset="0"/>
                <a:cs typeface="Roboto" charset="0"/>
              </a:rPr>
              <a:t>Learn More: </a:t>
            </a:r>
            <a:r>
              <a:rPr lang="en-US" sz="1800" b="0" u="sng" dirty="0">
                <a:solidFill>
                  <a:schemeClr val="bg1"/>
                </a:solidFill>
                <a:latin typeface="Roboto Medium" charset="0"/>
                <a:ea typeface="Roboto Medium" charset="0"/>
                <a:cs typeface="Roboto Medium" charset="0"/>
                <a:hlinkClick r:id="rId3"/>
              </a:rPr>
              <a:t>2Ring.com/Five9</a:t>
            </a:r>
            <a:endParaRPr lang="en-US" sz="1800" b="0" u="sng" dirty="0">
              <a:solidFill>
                <a:schemeClr val="bg1"/>
              </a:solidFill>
              <a:latin typeface="Roboto Medium" charset="0"/>
              <a:ea typeface="Roboto Medium" charset="0"/>
              <a:cs typeface="Roboto Medium" charset="0"/>
            </a:endParaRPr>
          </a:p>
          <a:p>
            <a:pPr>
              <a:lnSpc>
                <a:spcPct val="100000"/>
              </a:lnSpc>
              <a:spcBef>
                <a:spcPts val="0"/>
              </a:spcBef>
            </a:pPr>
            <a:r>
              <a:rPr lang="en-US" sz="1800" b="0" dirty="0">
                <a:solidFill>
                  <a:srgbClr val="CCE2ED"/>
                </a:solidFill>
                <a:latin typeface="Roboto" charset="0"/>
                <a:ea typeface="Roboto" charset="0"/>
                <a:cs typeface="Roboto" charset="0"/>
              </a:rPr>
              <a:t>A Sample Wallboard Layout: </a:t>
            </a:r>
            <a:r>
              <a:rPr lang="en-US" sz="1800" b="0" u="sng" dirty="0">
                <a:solidFill>
                  <a:schemeClr val="bg1"/>
                </a:solidFill>
                <a:latin typeface="Roboto Medium" charset="0"/>
                <a:ea typeface="Roboto Medium" charset="0"/>
                <a:cs typeface="Roboto Medium" charset="0"/>
                <a:hlinkClick r:id="rId4"/>
              </a:rPr>
              <a:t>2Ring.com/TryItFive9</a:t>
            </a:r>
            <a:endParaRPr lang="en-US" sz="1800" b="0" u="sng" dirty="0">
              <a:solidFill>
                <a:schemeClr val="bg1"/>
              </a:solidFill>
              <a:latin typeface="Roboto Medium" charset="0"/>
              <a:ea typeface="Roboto Medium" charset="0"/>
              <a:cs typeface="Roboto Medium" charset="0"/>
            </a:endParaRPr>
          </a:p>
          <a:p>
            <a:pPr>
              <a:lnSpc>
                <a:spcPct val="100000"/>
              </a:lnSpc>
              <a:spcBef>
                <a:spcPts val="0"/>
              </a:spcBef>
            </a:pPr>
            <a:r>
              <a:rPr lang="en-US" sz="1800" b="0" dirty="0">
                <a:solidFill>
                  <a:srgbClr val="CCE2ED"/>
                </a:solidFill>
                <a:latin typeface="Roboto" charset="0"/>
                <a:ea typeface="Roboto" charset="0"/>
                <a:cs typeface="Roboto" charset="0"/>
              </a:rPr>
              <a:t>Request Full Demo Access: </a:t>
            </a:r>
            <a:r>
              <a:rPr lang="en-US" sz="1800" b="0" u="sng" dirty="0">
                <a:solidFill>
                  <a:schemeClr val="bg1"/>
                </a:solidFill>
                <a:latin typeface="Roboto Medium" charset="0"/>
                <a:ea typeface="Roboto Medium" charset="0"/>
                <a:cs typeface="Roboto Medium" charset="0"/>
                <a:hlinkClick r:id="rId5"/>
              </a:rPr>
              <a:t>2Ring.com/DWFive9Trial</a:t>
            </a:r>
            <a:endParaRPr lang="en-US" sz="1800" b="0" u="sng" dirty="0">
              <a:solidFill>
                <a:schemeClr val="bg1"/>
              </a:solidFill>
              <a:latin typeface="Roboto Medium" charset="0"/>
              <a:ea typeface="Roboto Medium" charset="0"/>
              <a:cs typeface="Roboto Medium" charset="0"/>
            </a:endParaRPr>
          </a:p>
          <a:p>
            <a:pPr>
              <a:lnSpc>
                <a:spcPct val="100000"/>
              </a:lnSpc>
              <a:spcBef>
                <a:spcPts val="0"/>
              </a:spcBef>
            </a:pPr>
            <a:endParaRPr lang="en-US" sz="1800" b="0" u="sng" dirty="0">
              <a:solidFill>
                <a:schemeClr val="bg1"/>
              </a:solidFill>
              <a:latin typeface="Roboto Medium" charset="0"/>
              <a:ea typeface="Roboto Medium" charset="0"/>
              <a:cs typeface="Roboto Medium" charset="0"/>
            </a:endParaRPr>
          </a:p>
          <a:p>
            <a:pPr>
              <a:lnSpc>
                <a:spcPct val="100000"/>
              </a:lnSpc>
              <a:spcBef>
                <a:spcPts val="0"/>
              </a:spcBef>
            </a:pPr>
            <a:r>
              <a:rPr lang="en-US" sz="1800" b="0" dirty="0">
                <a:solidFill>
                  <a:srgbClr val="CCE2ED"/>
                </a:solidFill>
                <a:latin typeface="Roboto" charset="0"/>
                <a:ea typeface="Roboto" charset="0"/>
                <a:cs typeface="Roboto" charset="0"/>
              </a:rPr>
              <a:t>Follow Us on Twitter: </a:t>
            </a:r>
            <a:r>
              <a:rPr lang="en-US" sz="1800" b="0" u="sng" dirty="0">
                <a:solidFill>
                  <a:schemeClr val="bg1"/>
                </a:solidFill>
                <a:latin typeface="Roboto Medium" charset="0"/>
                <a:ea typeface="Roboto Medium" charset="0"/>
                <a:cs typeface="Roboto Medium" charset="0"/>
              </a:rPr>
              <a:t>@2RingCX</a:t>
            </a:r>
            <a:br>
              <a:rPr lang="en-US" sz="1800" b="0" dirty="0">
                <a:solidFill>
                  <a:schemeClr val="bg1"/>
                </a:solidFill>
                <a:latin typeface="Roboto Medium" charset="0"/>
                <a:ea typeface="Roboto Medium" charset="0"/>
                <a:cs typeface="Roboto Medium" charset="0"/>
              </a:rPr>
            </a:br>
            <a:r>
              <a:rPr lang="en-US" sz="1800" b="0" dirty="0">
                <a:solidFill>
                  <a:srgbClr val="CCE2ED"/>
                </a:solidFill>
                <a:latin typeface="Roboto" charset="0"/>
                <a:ea typeface="Roboto" charset="0"/>
                <a:cs typeface="Roboto" charset="0"/>
              </a:rPr>
              <a:t>Follow Us on LinkedIn: </a:t>
            </a:r>
            <a:r>
              <a:rPr lang="en-US" sz="1800" b="0" dirty="0">
                <a:solidFill>
                  <a:schemeClr val="bg1"/>
                </a:solidFill>
                <a:latin typeface="Roboto Medium" charset="0"/>
                <a:ea typeface="Roboto Medium" charset="0"/>
                <a:cs typeface="Roboto Medium" charset="0"/>
                <a:hlinkClick r:id="rId6"/>
              </a:rPr>
              <a:t>linkedin.com/company/2Ring</a:t>
            </a:r>
            <a:endParaRPr lang="en-US" sz="1800" b="0" dirty="0">
              <a:solidFill>
                <a:schemeClr val="bg1"/>
              </a:solidFill>
              <a:latin typeface="Roboto Medium" charset="0"/>
              <a:ea typeface="Roboto Medium" charset="0"/>
              <a:cs typeface="Roboto Medium" charset="0"/>
            </a:endParaRPr>
          </a:p>
          <a:p>
            <a:pPr>
              <a:lnSpc>
                <a:spcPct val="100000"/>
              </a:lnSpc>
              <a:spcBef>
                <a:spcPts val="0"/>
              </a:spcBef>
            </a:pPr>
            <a:endParaRPr lang="en-US" sz="1800" b="0" u="sng" dirty="0">
              <a:solidFill>
                <a:schemeClr val="bg1"/>
              </a:solidFill>
              <a:latin typeface="Roboto Medium" charset="0"/>
              <a:ea typeface="Roboto Medium" charset="0"/>
              <a:cs typeface="Roboto Medium" charset="0"/>
            </a:endParaRPr>
          </a:p>
        </p:txBody>
      </p:sp>
    </p:spTree>
    <p:extLst>
      <p:ext uri="{BB962C8B-B14F-4D97-AF65-F5344CB8AC3E}">
        <p14:creationId xmlns:p14="http://schemas.microsoft.com/office/powerpoint/2010/main" val="2101132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lstStyle/>
          <a:p>
            <a:r>
              <a:rPr lang="en-US" dirty="0"/>
              <a:t>Who We Are ..</a:t>
            </a:r>
          </a:p>
        </p:txBody>
      </p:sp>
      <p:sp>
        <p:nvSpPr>
          <p:cNvPr id="8" name="Text Placeholder 2">
            <a:extLst>
              <a:ext uri="{FF2B5EF4-FFF2-40B4-BE49-F238E27FC236}">
                <a16:creationId xmlns:a16="http://schemas.microsoft.com/office/drawing/2014/main" id="{50AADAD9-D297-9CBE-8640-F95DE4ADD691}"/>
              </a:ext>
            </a:extLst>
          </p:cNvPr>
          <p:cNvSpPr>
            <a:spLocks noGrp="1"/>
          </p:cNvSpPr>
          <p:nvPr>
            <p:ph type="body" sz="quarter" idx="17"/>
          </p:nvPr>
        </p:nvSpPr>
        <p:spPr>
          <a:xfrm>
            <a:off x="2077962" y="1913968"/>
            <a:ext cx="4578935" cy="2970133"/>
          </a:xfrm>
        </p:spPr>
        <p:txBody>
          <a:bodyPr/>
          <a:lstStyle/>
          <a:p>
            <a:pPr algn="ctr"/>
            <a:endParaRPr lang="en-US" dirty="0"/>
          </a:p>
          <a:p>
            <a:pPr marL="342900" indent="-342900">
              <a:buFont typeface="Arial" panose="020B0604020202020204" pitchFamily="34" charset="0"/>
              <a:buChar char="•"/>
            </a:pPr>
            <a:r>
              <a:rPr lang="en-US" dirty="0"/>
              <a:t>Founded in 2001</a:t>
            </a:r>
          </a:p>
          <a:p>
            <a:pPr marL="342900" indent="-342900">
              <a:buFont typeface="Arial" panose="020B0604020202020204" pitchFamily="34" charset="0"/>
              <a:buChar char="•"/>
            </a:pPr>
            <a:r>
              <a:rPr lang="en-US" dirty="0"/>
              <a:t>One of the </a:t>
            </a:r>
            <a:r>
              <a:rPr lang="en-US" b="1" dirty="0"/>
              <a:t>fastest growing companies</a:t>
            </a:r>
            <a:r>
              <a:rPr lang="en-US" dirty="0"/>
              <a:t> in Europe (2020)</a:t>
            </a:r>
          </a:p>
          <a:p>
            <a:pPr marL="342900" indent="-342900">
              <a:buFont typeface="Arial" panose="020B0604020202020204" pitchFamily="34" charset="0"/>
              <a:buChar char="•"/>
            </a:pPr>
            <a:r>
              <a:rPr lang="en-US" b="1" dirty="0"/>
              <a:t>100% </a:t>
            </a:r>
            <a:r>
              <a:rPr lang="en-US" dirty="0"/>
              <a:t>Indirect Sales Strategy</a:t>
            </a:r>
          </a:p>
          <a:p>
            <a:pPr marL="342900" indent="-342900">
              <a:buFont typeface="Arial" panose="020B0604020202020204" pitchFamily="34" charset="0"/>
              <a:buChar char="•"/>
            </a:pPr>
            <a:endParaRPr lang="en-US" dirty="0"/>
          </a:p>
        </p:txBody>
      </p:sp>
      <p:sp>
        <p:nvSpPr>
          <p:cNvPr id="9" name="Text Placeholder 3">
            <a:extLst>
              <a:ext uri="{FF2B5EF4-FFF2-40B4-BE49-F238E27FC236}">
                <a16:creationId xmlns:a16="http://schemas.microsoft.com/office/drawing/2014/main" id="{26AAEE25-95E5-CEF9-EDF3-090C458763B7}"/>
              </a:ext>
            </a:extLst>
          </p:cNvPr>
          <p:cNvSpPr txBox="1">
            <a:spLocks/>
          </p:cNvSpPr>
          <p:nvPr/>
        </p:nvSpPr>
        <p:spPr>
          <a:xfrm>
            <a:off x="7027477" y="2956743"/>
            <a:ext cx="4625091" cy="1971161"/>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1600" dirty="0">
              <a:solidFill>
                <a:schemeClr val="bg1">
                  <a:lumMod val="95000"/>
                </a:schemeClr>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US" sz="1600" dirty="0">
                <a:solidFill>
                  <a:schemeClr val="bg1">
                    <a:lumMod val="95000"/>
                  </a:schemeClr>
                </a:solidFill>
                <a:latin typeface="Roboto" panose="02000000000000000000" pitchFamily="2" charset="0"/>
                <a:ea typeface="Roboto" panose="02000000000000000000" pitchFamily="2" charset="0"/>
                <a:cs typeface="Roboto" panose="02000000000000000000" pitchFamily="2" charset="0"/>
              </a:rPr>
              <a:t>Mr. Shabbir (CCIE# 26891) has been focused on the success of Enterprise customers worldwide. Recently, he joined 2Ring to bring his extensive knowledge and enhance the agent/supervisor customer interaction experience with </a:t>
            </a:r>
            <a:r>
              <a:rPr lang="en-US" sz="1600" b="1" dirty="0">
                <a:solidFill>
                  <a:schemeClr val="bg1">
                    <a:lumMod val="95000"/>
                  </a:schemeClr>
                </a:solidFill>
                <a:latin typeface="Roboto" panose="02000000000000000000" pitchFamily="2" charset="0"/>
                <a:ea typeface="Roboto" panose="02000000000000000000" pitchFamily="2" charset="0"/>
                <a:cs typeface="Roboto" panose="02000000000000000000" pitchFamily="2" charset="0"/>
              </a:rPr>
              <a:t>2Ring Dashboards &amp; Wallboards for Five9 ..</a:t>
            </a:r>
            <a:endParaRPr lang="en-US" sz="1600" dirty="0">
              <a:solidFill>
                <a:schemeClr val="bg1">
                  <a:lumMod val="9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 name="Rectangle 3">
            <a:extLst>
              <a:ext uri="{FF2B5EF4-FFF2-40B4-BE49-F238E27FC236}">
                <a16:creationId xmlns:a16="http://schemas.microsoft.com/office/drawing/2014/main" id="{CA46784A-7026-1A21-623C-8805FEEB324D}"/>
              </a:ext>
            </a:extLst>
          </p:cNvPr>
          <p:cNvSpPr/>
          <p:nvPr/>
        </p:nvSpPr>
        <p:spPr>
          <a:xfrm>
            <a:off x="6887360" y="1925701"/>
            <a:ext cx="4923639" cy="1315766"/>
          </a:xfrm>
          <a:prstGeom prst="rect">
            <a:avLst/>
          </a:prstGeom>
          <a:solidFill>
            <a:srgbClr val="315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K"/>
          </a:p>
        </p:txBody>
      </p:sp>
      <p:sp>
        <p:nvSpPr>
          <p:cNvPr id="10" name="TextBox 9">
            <a:extLst>
              <a:ext uri="{FF2B5EF4-FFF2-40B4-BE49-F238E27FC236}">
                <a16:creationId xmlns:a16="http://schemas.microsoft.com/office/drawing/2014/main" id="{12B87639-D88A-1C28-51FD-417BB2DDD84D}"/>
              </a:ext>
            </a:extLst>
          </p:cNvPr>
          <p:cNvSpPr txBox="1"/>
          <p:nvPr/>
        </p:nvSpPr>
        <p:spPr>
          <a:xfrm>
            <a:off x="7027477" y="2676456"/>
            <a:ext cx="4578935" cy="461665"/>
          </a:xfrm>
          <a:prstGeom prst="rect">
            <a:avLst/>
          </a:prstGeom>
          <a:noFill/>
        </p:spPr>
        <p:txBody>
          <a:bodyPr wrap="square">
            <a:spAutoFit/>
          </a:bodyPr>
          <a:lstStyle/>
          <a:p>
            <a:r>
              <a:rPr lang="en-US" sz="2400" b="1" dirty="0">
                <a:solidFill>
                  <a:schemeClr val="bg1"/>
                </a:solidFill>
                <a:latin typeface="Roboto" panose="02000000000000000000" pitchFamily="2" charset="0"/>
                <a:ea typeface="Roboto" panose="02000000000000000000" pitchFamily="2" charset="0"/>
              </a:rPr>
              <a:t>Ossamah Shabbir</a:t>
            </a:r>
          </a:p>
        </p:txBody>
      </p:sp>
      <p:pic>
        <p:nvPicPr>
          <p:cNvPr id="11" name="Picture 10">
            <a:extLst>
              <a:ext uri="{FF2B5EF4-FFF2-40B4-BE49-F238E27FC236}">
                <a16:creationId xmlns:a16="http://schemas.microsoft.com/office/drawing/2014/main" id="{384D15B5-99C7-B311-9F83-71D94D6CB78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759257" y="2099249"/>
            <a:ext cx="847155" cy="935527"/>
          </a:xfrm>
          <a:prstGeom prst="rect">
            <a:avLst/>
          </a:prstGeom>
        </p:spPr>
      </p:pic>
      <p:pic>
        <p:nvPicPr>
          <p:cNvPr id="5" name="Picture 4">
            <a:extLst>
              <a:ext uri="{FF2B5EF4-FFF2-40B4-BE49-F238E27FC236}">
                <a16:creationId xmlns:a16="http://schemas.microsoft.com/office/drawing/2014/main" id="{EBD08331-DE36-D63E-1FAA-D215E869460A}"/>
              </a:ext>
            </a:extLst>
          </p:cNvPr>
          <p:cNvPicPr>
            <a:picLocks noChangeAspect="1"/>
          </p:cNvPicPr>
          <p:nvPr/>
        </p:nvPicPr>
        <p:blipFill rotWithShape="1">
          <a:blip r:embed="rId3"/>
          <a:srcRect l="10819" r="9716" b="7557"/>
          <a:stretch/>
        </p:blipFill>
        <p:spPr>
          <a:xfrm>
            <a:off x="375097" y="5257696"/>
            <a:ext cx="11435902" cy="1219756"/>
          </a:xfrm>
          <a:prstGeom prst="rect">
            <a:avLst/>
          </a:prstGeom>
        </p:spPr>
      </p:pic>
    </p:spTree>
    <p:extLst>
      <p:ext uri="{BB962C8B-B14F-4D97-AF65-F5344CB8AC3E}">
        <p14:creationId xmlns:p14="http://schemas.microsoft.com/office/powerpoint/2010/main" val="1881316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lstStyle/>
          <a:p>
            <a:r>
              <a:rPr lang="en-US" dirty="0"/>
              <a:t>How 2Ring Enhances Five9 ..</a:t>
            </a:r>
          </a:p>
        </p:txBody>
      </p:sp>
      <p:sp>
        <p:nvSpPr>
          <p:cNvPr id="4" name="Text Placeholder 2">
            <a:extLst>
              <a:ext uri="{FF2B5EF4-FFF2-40B4-BE49-F238E27FC236}">
                <a16:creationId xmlns:a16="http://schemas.microsoft.com/office/drawing/2014/main" id="{2F02A007-DD41-5AA6-66CF-D231BF96575D}"/>
              </a:ext>
            </a:extLst>
          </p:cNvPr>
          <p:cNvSpPr>
            <a:spLocks noGrp="1"/>
          </p:cNvSpPr>
          <p:nvPr>
            <p:ph type="body" sz="quarter" idx="17"/>
          </p:nvPr>
        </p:nvSpPr>
        <p:spPr>
          <a:xfrm>
            <a:off x="2097261" y="1913967"/>
            <a:ext cx="4798840" cy="4563031"/>
          </a:xfrm>
        </p:spPr>
        <p:txBody>
          <a:bodyPr/>
          <a:lstStyle/>
          <a:p>
            <a:endParaRPr lang="en-US" sz="2400" b="1" dirty="0"/>
          </a:p>
          <a:p>
            <a:r>
              <a:rPr lang="en-US" sz="2400" b="1" dirty="0"/>
              <a:t>2Ring Dashboards &amp; Wallboards </a:t>
            </a:r>
            <a:r>
              <a:rPr lang="en-US" sz="2400" dirty="0"/>
              <a:t>added-value:</a:t>
            </a:r>
          </a:p>
          <a:p>
            <a:pPr marL="342900" indent="-342900">
              <a:buFont typeface="Arial" panose="020B0604020202020204" pitchFamily="34" charset="0"/>
              <a:buChar char="•"/>
            </a:pPr>
            <a:r>
              <a:rPr lang="en-US" dirty="0"/>
              <a:t>Users </a:t>
            </a:r>
            <a:r>
              <a:rPr lang="en-US" b="1" dirty="0"/>
              <a:t>make their own layout changes</a:t>
            </a:r>
          </a:p>
          <a:p>
            <a:pPr marL="342900" indent="-342900">
              <a:buFont typeface="Arial" panose="020B0604020202020204" pitchFamily="34" charset="0"/>
              <a:buChar char="•"/>
            </a:pPr>
            <a:r>
              <a:rPr lang="en-US" sz="2400" dirty="0"/>
              <a:t>Update dashboards without IT team involvement</a:t>
            </a:r>
          </a:p>
          <a:p>
            <a:pPr marL="342900" indent="-342900">
              <a:buFont typeface="Arial" panose="020B0604020202020204" pitchFamily="34" charset="0"/>
              <a:buChar char="•"/>
            </a:pPr>
            <a:r>
              <a:rPr lang="en-US" b="1" dirty="0"/>
              <a:t>Business-user friendly</a:t>
            </a:r>
            <a:endParaRPr lang="en-US" sz="2400" b="1" dirty="0"/>
          </a:p>
          <a:p>
            <a:endParaRPr lang="en-US" dirty="0"/>
          </a:p>
        </p:txBody>
      </p:sp>
    </p:spTree>
    <p:extLst>
      <p:ext uri="{BB962C8B-B14F-4D97-AF65-F5344CB8AC3E}">
        <p14:creationId xmlns:p14="http://schemas.microsoft.com/office/powerpoint/2010/main" val="255304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lstStyle/>
          <a:p>
            <a:r>
              <a:rPr lang="en-US" dirty="0"/>
              <a:t>2Ring Highlights: </a:t>
            </a:r>
            <a:br>
              <a:rPr lang="en-US" dirty="0"/>
            </a:br>
            <a:r>
              <a:rPr lang="en-US" dirty="0"/>
              <a:t>Your Content &amp; Your Style ..</a:t>
            </a:r>
          </a:p>
        </p:txBody>
      </p:sp>
      <p:sp>
        <p:nvSpPr>
          <p:cNvPr id="4" name="Text Placeholder 2">
            <a:extLst>
              <a:ext uri="{FF2B5EF4-FFF2-40B4-BE49-F238E27FC236}">
                <a16:creationId xmlns:a16="http://schemas.microsoft.com/office/drawing/2014/main" id="{DBC23B30-225D-EFF5-655B-6866A73BE7DD}"/>
              </a:ext>
            </a:extLst>
          </p:cNvPr>
          <p:cNvSpPr>
            <a:spLocks noGrp="1"/>
          </p:cNvSpPr>
          <p:nvPr>
            <p:ph type="body" sz="quarter" idx="17"/>
          </p:nvPr>
        </p:nvSpPr>
        <p:spPr>
          <a:xfrm>
            <a:off x="1346200" y="1913967"/>
            <a:ext cx="5956299" cy="4563031"/>
          </a:xfrm>
        </p:spPr>
        <p:txBody>
          <a:bodyPr/>
          <a:lstStyle/>
          <a:p>
            <a:pPr marL="868363" lvl="1">
              <a:buFont typeface="Arial" panose="020B0604020202020204" pitchFamily="34" charset="0"/>
              <a:buChar char="•"/>
            </a:pPr>
            <a:endParaRPr lang="en-US" sz="1800" dirty="0">
              <a:solidFill>
                <a:schemeClr val="bg1"/>
              </a:solidFill>
            </a:endParaRPr>
          </a:p>
          <a:p>
            <a:pPr marL="868363" lvl="1">
              <a:buFont typeface="Arial" panose="020B0604020202020204" pitchFamily="34" charset="0"/>
              <a:buChar char="•"/>
            </a:pPr>
            <a:r>
              <a:rPr lang="en-US" sz="1800" dirty="0">
                <a:solidFill>
                  <a:schemeClr val="bg1"/>
                </a:solidFill>
              </a:rPr>
              <a:t>Customize backgrounds</a:t>
            </a:r>
            <a:endParaRPr lang="en-US" sz="1800" strike="sngStrike" dirty="0">
              <a:solidFill>
                <a:srgbClr val="FF0000"/>
              </a:solidFill>
            </a:endParaRPr>
          </a:p>
          <a:p>
            <a:pPr marL="868363" lvl="1">
              <a:buFont typeface="Arial" panose="020B0604020202020204" pitchFamily="34" charset="0"/>
              <a:buChar char="•"/>
            </a:pPr>
            <a:r>
              <a:rPr lang="en-US" sz="1800" dirty="0">
                <a:solidFill>
                  <a:schemeClr val="bg1"/>
                </a:solidFill>
              </a:rPr>
              <a:t>Drag &amp; drop functionality</a:t>
            </a:r>
            <a:endParaRPr lang="en-US" sz="1800" strike="sngStrike" dirty="0">
              <a:solidFill>
                <a:srgbClr val="FF0000"/>
              </a:solidFill>
            </a:endParaRPr>
          </a:p>
          <a:p>
            <a:pPr marL="868363" lvl="1">
              <a:buFont typeface="Arial" panose="020B0604020202020204" pitchFamily="34" charset="0"/>
              <a:buChar char="•"/>
            </a:pPr>
            <a:r>
              <a:rPr lang="en-US" sz="1800" dirty="0">
                <a:solidFill>
                  <a:schemeClr val="bg1"/>
                </a:solidFill>
              </a:rPr>
              <a:t>Pick colors/fonts/sizes</a:t>
            </a:r>
          </a:p>
          <a:p>
            <a:pPr marL="868363" lvl="1">
              <a:buFont typeface="Arial" panose="020B0604020202020204" pitchFamily="34" charset="0"/>
              <a:buChar char="•"/>
            </a:pPr>
            <a:r>
              <a:rPr lang="en-US" sz="1800" dirty="0">
                <a:solidFill>
                  <a:schemeClr val="bg1"/>
                </a:solidFill>
              </a:rPr>
              <a:t>Filter, sort, and auto-page grids</a:t>
            </a:r>
          </a:p>
          <a:p>
            <a:pPr marL="868363" lvl="1">
              <a:buFont typeface="Arial" panose="020B0604020202020204" pitchFamily="34" charset="0"/>
              <a:buChar char="•"/>
            </a:pPr>
            <a:r>
              <a:rPr lang="en-US" sz="1800" dirty="0">
                <a:solidFill>
                  <a:schemeClr val="bg1"/>
                </a:solidFill>
              </a:rPr>
              <a:t>Combine multiple values </a:t>
            </a:r>
          </a:p>
          <a:p>
            <a:pPr marL="868363" lvl="1">
              <a:buFont typeface="Arial" panose="020B0604020202020204" pitchFamily="34" charset="0"/>
              <a:buChar char="•"/>
            </a:pPr>
            <a:r>
              <a:rPr lang="en-US" sz="1800" dirty="0">
                <a:solidFill>
                  <a:schemeClr val="bg1"/>
                </a:solidFill>
              </a:rPr>
              <a:t>Configure scrolling banners/tickers/marquees </a:t>
            </a:r>
          </a:p>
          <a:p>
            <a:pPr marL="868363" lvl="1">
              <a:buFont typeface="Arial" panose="020B0604020202020204" pitchFamily="34" charset="0"/>
              <a:buChar char="•"/>
            </a:pPr>
            <a:r>
              <a:rPr lang="en-US" sz="1800" dirty="0">
                <a:solidFill>
                  <a:schemeClr val="bg1"/>
                </a:solidFill>
              </a:rPr>
              <a:t>Sequencing supported</a:t>
            </a:r>
            <a:endParaRPr lang="en-US" sz="1800" strike="sngStrike" dirty="0">
              <a:solidFill>
                <a:srgbClr val="FF0000"/>
              </a:solidFill>
            </a:endParaRPr>
          </a:p>
          <a:p>
            <a:pPr marL="868363" lvl="1">
              <a:buFont typeface="Arial" panose="020B0604020202020204" pitchFamily="34" charset="0"/>
              <a:buChar char="•"/>
            </a:pPr>
            <a:r>
              <a:rPr lang="en-US" sz="1800" dirty="0">
                <a:solidFill>
                  <a:schemeClr val="bg1"/>
                </a:solidFill>
              </a:rPr>
              <a:t>Display external content</a:t>
            </a:r>
            <a:endParaRPr lang="en-US" sz="1800" strike="sngStrike" dirty="0">
              <a:solidFill>
                <a:srgbClr val="FF0000"/>
              </a:solidFill>
            </a:endParaRPr>
          </a:p>
          <a:p>
            <a:endParaRPr lang="en-US" sz="1800" dirty="0"/>
          </a:p>
        </p:txBody>
      </p:sp>
      <p:pic>
        <p:nvPicPr>
          <p:cNvPr id="7" name="Picture 6" descr="A screenshot of a computer&#10;&#10;Description automatically generated with medium confidence">
            <a:extLst>
              <a:ext uri="{FF2B5EF4-FFF2-40B4-BE49-F238E27FC236}">
                <a16:creationId xmlns:a16="http://schemas.microsoft.com/office/drawing/2014/main" id="{2A4F5DB0-852C-641A-2D3B-7D7BD29BAF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0084" y="3326483"/>
            <a:ext cx="2955405" cy="1532966"/>
          </a:xfrm>
          <a:prstGeom prst="rect">
            <a:avLst/>
          </a:prstGeom>
        </p:spPr>
      </p:pic>
    </p:spTree>
    <p:extLst>
      <p:ext uri="{BB962C8B-B14F-4D97-AF65-F5344CB8AC3E}">
        <p14:creationId xmlns:p14="http://schemas.microsoft.com/office/powerpoint/2010/main" val="635748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lstStyle/>
          <a:p>
            <a:r>
              <a:rPr lang="en-US" dirty="0"/>
              <a:t>Define Thresholds &amp; Alerts ..</a:t>
            </a:r>
          </a:p>
        </p:txBody>
      </p:sp>
      <p:sp>
        <p:nvSpPr>
          <p:cNvPr id="4" name="Text Placeholder 2">
            <a:extLst>
              <a:ext uri="{FF2B5EF4-FFF2-40B4-BE49-F238E27FC236}">
                <a16:creationId xmlns:a16="http://schemas.microsoft.com/office/drawing/2014/main" id="{C26D778C-1CFF-5175-D0FD-BBF6E546B0A8}"/>
              </a:ext>
            </a:extLst>
          </p:cNvPr>
          <p:cNvSpPr>
            <a:spLocks noGrp="1"/>
          </p:cNvSpPr>
          <p:nvPr>
            <p:ph type="body" sz="quarter" idx="17"/>
          </p:nvPr>
        </p:nvSpPr>
        <p:spPr>
          <a:xfrm>
            <a:off x="1422400" y="1913968"/>
            <a:ext cx="5994401" cy="4563032"/>
          </a:xfrm>
        </p:spPr>
        <p:txBody>
          <a:bodyPr/>
          <a:lstStyle/>
          <a:p>
            <a:pPr marL="868363" lvl="1">
              <a:lnSpc>
                <a:spcPct val="100000"/>
              </a:lnSpc>
              <a:buFont typeface="Arial" panose="020B0604020202020204" pitchFamily="34" charset="0"/>
              <a:buChar char="•"/>
            </a:pPr>
            <a:endParaRPr lang="en-US" sz="2400" dirty="0">
              <a:solidFill>
                <a:schemeClr val="bg1"/>
              </a:solidFill>
            </a:endParaRPr>
          </a:p>
          <a:p>
            <a:pPr marL="868363" lvl="1">
              <a:lnSpc>
                <a:spcPct val="100000"/>
              </a:lnSpc>
              <a:buFont typeface="Arial" panose="020B0604020202020204" pitchFamily="34" charset="0"/>
              <a:buChar char="•"/>
            </a:pPr>
            <a:r>
              <a:rPr lang="en-US" sz="2400" dirty="0">
                <a:solidFill>
                  <a:schemeClr val="bg1"/>
                </a:solidFill>
              </a:rPr>
              <a:t>Multiple threshold metrics</a:t>
            </a:r>
          </a:p>
          <a:p>
            <a:pPr marL="868363" lvl="1">
              <a:lnSpc>
                <a:spcPct val="100000"/>
              </a:lnSpc>
              <a:buFont typeface="Arial" panose="020B0604020202020204" pitchFamily="34" charset="0"/>
              <a:buChar char="•"/>
            </a:pPr>
            <a:r>
              <a:rPr lang="en-US" sz="2400" dirty="0">
                <a:solidFill>
                  <a:schemeClr val="bg1"/>
                </a:solidFill>
              </a:rPr>
              <a:t>Display alerts directly within grid </a:t>
            </a:r>
            <a:br>
              <a:rPr lang="en-US" sz="2400" dirty="0">
                <a:solidFill>
                  <a:schemeClr val="bg1"/>
                </a:solidFill>
              </a:rPr>
            </a:br>
            <a:r>
              <a:rPr lang="en-US" sz="2400" dirty="0">
                <a:solidFill>
                  <a:schemeClr val="bg1"/>
                </a:solidFill>
              </a:rPr>
              <a:t>or KPI: </a:t>
            </a:r>
            <a:r>
              <a:rPr lang="en-US" sz="2400" b="1" dirty="0">
                <a:solidFill>
                  <a:schemeClr val="bg1"/>
                </a:solidFill>
              </a:rPr>
              <a:t>value changing color, blinking, &amp; triggering audible alerts</a:t>
            </a:r>
            <a:endParaRPr lang="en-US" sz="2400" dirty="0">
              <a:solidFill>
                <a:schemeClr val="bg1"/>
              </a:solidFill>
            </a:endParaRPr>
          </a:p>
          <a:p>
            <a:pPr marL="868363" lvl="1">
              <a:lnSpc>
                <a:spcPct val="100000"/>
              </a:lnSpc>
              <a:buFont typeface="Arial" panose="020B0604020202020204" pitchFamily="34" charset="0"/>
              <a:buChar char="•"/>
            </a:pPr>
            <a:r>
              <a:rPr lang="en-US" sz="2400" dirty="0">
                <a:solidFill>
                  <a:schemeClr val="bg1"/>
                </a:solidFill>
              </a:rPr>
              <a:t>Supported IM Clients: </a:t>
            </a:r>
            <a:r>
              <a:rPr lang="en-US" sz="2400" b="1" dirty="0">
                <a:solidFill>
                  <a:schemeClr val="bg1"/>
                </a:solidFill>
              </a:rPr>
              <a:t>Webex</a:t>
            </a:r>
            <a:r>
              <a:rPr lang="en-US" sz="2400" dirty="0">
                <a:solidFill>
                  <a:schemeClr val="bg1"/>
                </a:solidFill>
              </a:rPr>
              <a:t>, </a:t>
            </a:r>
            <a:r>
              <a:rPr lang="en-US" sz="2400" b="1" dirty="0">
                <a:solidFill>
                  <a:schemeClr val="bg1"/>
                </a:solidFill>
              </a:rPr>
              <a:t>MS Teams</a:t>
            </a:r>
            <a:r>
              <a:rPr lang="en-US" sz="2400" dirty="0">
                <a:solidFill>
                  <a:schemeClr val="bg1"/>
                </a:solidFill>
              </a:rPr>
              <a:t>, </a:t>
            </a:r>
            <a:r>
              <a:rPr lang="en-US" sz="2400" b="1" dirty="0">
                <a:solidFill>
                  <a:schemeClr val="bg1"/>
                </a:solidFill>
              </a:rPr>
              <a:t>Discord</a:t>
            </a:r>
            <a:r>
              <a:rPr lang="en-US" sz="2400" dirty="0">
                <a:solidFill>
                  <a:schemeClr val="bg1"/>
                </a:solidFill>
              </a:rPr>
              <a:t>, </a:t>
            </a:r>
            <a:r>
              <a:rPr lang="en-US" sz="2400" b="1" dirty="0">
                <a:solidFill>
                  <a:schemeClr val="bg1"/>
                </a:solidFill>
              </a:rPr>
              <a:t>Slack</a:t>
            </a:r>
            <a:r>
              <a:rPr lang="en-US" sz="2400" dirty="0">
                <a:solidFill>
                  <a:schemeClr val="bg1"/>
                </a:solidFill>
              </a:rPr>
              <a:t>, and/or via </a:t>
            </a:r>
            <a:r>
              <a:rPr lang="en-US" sz="2400" b="1" dirty="0">
                <a:solidFill>
                  <a:schemeClr val="bg1"/>
                </a:solidFill>
              </a:rPr>
              <a:t>SMS/texting</a:t>
            </a:r>
            <a:r>
              <a:rPr lang="en-US" sz="2400" dirty="0">
                <a:solidFill>
                  <a:schemeClr val="bg1"/>
                </a:solidFill>
              </a:rPr>
              <a:t>*</a:t>
            </a:r>
          </a:p>
          <a:p>
            <a:pPr>
              <a:lnSpc>
                <a:spcPct val="100000"/>
              </a:lnSpc>
            </a:pPr>
            <a:endParaRPr lang="en-US" dirty="0"/>
          </a:p>
        </p:txBody>
      </p:sp>
    </p:spTree>
    <p:extLst>
      <p:ext uri="{BB962C8B-B14F-4D97-AF65-F5344CB8AC3E}">
        <p14:creationId xmlns:p14="http://schemas.microsoft.com/office/powerpoint/2010/main" val="928472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24B2E8-E26E-1F5C-9075-3C51DB841B06}"/>
              </a:ext>
            </a:extLst>
          </p:cNvPr>
          <p:cNvPicPr>
            <a:picLocks noChangeAspect="1"/>
          </p:cNvPicPr>
          <p:nvPr/>
        </p:nvPicPr>
        <p:blipFill>
          <a:blip r:embed="rId2"/>
          <a:stretch>
            <a:fillRect/>
          </a:stretch>
        </p:blipFill>
        <p:spPr>
          <a:xfrm>
            <a:off x="1911969" y="1931723"/>
            <a:ext cx="9899031" cy="4554718"/>
          </a:xfrm>
          <a:prstGeom prst="rect">
            <a:avLst/>
          </a:prstGeom>
        </p:spPr>
      </p:pic>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normAutofit/>
          </a:bodyPr>
          <a:lstStyle/>
          <a:p>
            <a:r>
              <a:rPr lang="en-US" dirty="0"/>
              <a:t>Review Important Info on One Screen when Connecting Multiple Data Sources ..</a:t>
            </a:r>
          </a:p>
        </p:txBody>
      </p:sp>
      <p:sp>
        <p:nvSpPr>
          <p:cNvPr id="4" name="Text Placeholder 2">
            <a:extLst>
              <a:ext uri="{FF2B5EF4-FFF2-40B4-BE49-F238E27FC236}">
                <a16:creationId xmlns:a16="http://schemas.microsoft.com/office/drawing/2014/main" id="{6C152ED3-917A-8172-20D2-69F1F0DD4AA4}"/>
              </a:ext>
            </a:extLst>
          </p:cNvPr>
          <p:cNvSpPr>
            <a:spLocks noGrp="1"/>
          </p:cNvSpPr>
          <p:nvPr>
            <p:ph type="body" sz="quarter" idx="17"/>
          </p:nvPr>
        </p:nvSpPr>
        <p:spPr>
          <a:xfrm>
            <a:off x="2160761" y="2099248"/>
            <a:ext cx="4824240" cy="4190519"/>
          </a:xfrm>
        </p:spPr>
        <p:txBody>
          <a:bodyPr/>
          <a:lstStyle/>
          <a:p>
            <a:endParaRPr lang="en-US" dirty="0"/>
          </a:p>
          <a:p>
            <a:r>
              <a:rPr lang="en-US" dirty="0"/>
              <a:t>Give agents additional business relevant information (ERP / CRM Systems):</a:t>
            </a:r>
          </a:p>
          <a:p>
            <a:pPr marL="342900" indent="-342900">
              <a:buFont typeface="Arial" panose="020B0604020202020204" pitchFamily="34" charset="0"/>
              <a:buChar char="•"/>
            </a:pPr>
            <a:r>
              <a:rPr lang="en-US" dirty="0" err="1"/>
              <a:t>ServiceNOW</a:t>
            </a:r>
            <a:endParaRPr lang="en-US" dirty="0"/>
          </a:p>
          <a:p>
            <a:pPr marL="342900" indent="-342900">
              <a:buFont typeface="Arial" panose="020B0604020202020204" pitchFamily="34" charset="0"/>
              <a:buChar char="•"/>
            </a:pPr>
            <a:r>
              <a:rPr lang="en-US" dirty="0"/>
              <a:t>Salesforce</a:t>
            </a:r>
          </a:p>
          <a:p>
            <a:pPr marL="342900" indent="-342900">
              <a:buFont typeface="Arial" panose="020B0604020202020204" pitchFamily="34" charset="0"/>
              <a:buChar char="•"/>
            </a:pPr>
            <a:r>
              <a:rPr lang="en-US" dirty="0"/>
              <a:t>MS Dynamics</a:t>
            </a:r>
          </a:p>
          <a:p>
            <a:pPr marL="342900" indent="-342900">
              <a:buFont typeface="Arial" panose="020B0604020202020204" pitchFamily="34" charset="0"/>
              <a:buChar char="•"/>
            </a:pPr>
            <a:r>
              <a:rPr lang="en-US" dirty="0"/>
              <a:t>SQL</a:t>
            </a:r>
          </a:p>
          <a:p>
            <a:endParaRPr lang="en-US" dirty="0"/>
          </a:p>
        </p:txBody>
      </p:sp>
    </p:spTree>
    <p:extLst>
      <p:ext uri="{BB962C8B-B14F-4D97-AF65-F5344CB8AC3E}">
        <p14:creationId xmlns:p14="http://schemas.microsoft.com/office/powerpoint/2010/main" val="793212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lstStyle/>
          <a:p>
            <a:r>
              <a:rPr lang="en-US" dirty="0">
                <a:solidFill>
                  <a:srgbClr val="5195C4"/>
                </a:solidFill>
              </a:rPr>
              <a:t>2Ring Power Tool </a:t>
            </a:r>
            <a:br>
              <a:rPr lang="en-US" dirty="0">
                <a:solidFill>
                  <a:srgbClr val="5195C4"/>
                </a:solidFill>
              </a:rPr>
            </a:br>
            <a:r>
              <a:rPr lang="en-US" dirty="0">
                <a:solidFill>
                  <a:srgbClr val="5195C4"/>
                </a:solidFill>
              </a:rPr>
              <a:t>(Personalized Wallboard)</a:t>
            </a:r>
            <a:endParaRPr lang="en-US" dirty="0"/>
          </a:p>
        </p:txBody>
      </p:sp>
      <p:sp>
        <p:nvSpPr>
          <p:cNvPr id="4" name="Text Placeholder 2">
            <a:extLst>
              <a:ext uri="{FF2B5EF4-FFF2-40B4-BE49-F238E27FC236}">
                <a16:creationId xmlns:a16="http://schemas.microsoft.com/office/drawing/2014/main" id="{B4769DC7-873E-FA35-FE27-82DD1968488B}"/>
              </a:ext>
            </a:extLst>
          </p:cNvPr>
          <p:cNvSpPr txBox="1">
            <a:spLocks/>
          </p:cNvSpPr>
          <p:nvPr/>
        </p:nvSpPr>
        <p:spPr>
          <a:xfrm>
            <a:off x="6324019" y="2066367"/>
            <a:ext cx="5255364" cy="2171016"/>
          </a:xfrm>
          <a:prstGeom prst="rect">
            <a:avLst/>
          </a:prstGeom>
        </p:spPr>
        <p:txBody>
          <a:bodyPr numCol="1" anchor="ctr"/>
          <a:lstStyle>
            <a:lvl1pPr marL="0" indent="0" algn="l" defTabSz="914400" rtl="0" eaLnBrk="1" latinLnBrk="0" hangingPunct="1">
              <a:lnSpc>
                <a:spcPct val="90000"/>
              </a:lnSpc>
              <a:spcBef>
                <a:spcPts val="1000"/>
              </a:spcBef>
              <a:buFontTx/>
              <a:buNone/>
              <a:defRPr sz="2400" b="0" i="0" kern="1200">
                <a:solidFill>
                  <a:schemeClr val="bg1"/>
                </a:solidFill>
                <a:latin typeface="Roboto" charset="0"/>
                <a:ea typeface="Roboto" charset="0"/>
                <a:cs typeface="Roboto" charset="0"/>
              </a:defRPr>
            </a:lvl1pPr>
            <a:lvl2pPr marL="366713" indent="-184150"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2pPr>
            <a:lvl3pPr marL="534988" indent="-168275"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3pPr>
            <a:lvl4pPr marL="719138" indent="-184150" algn="l" defTabSz="914400" rtl="0" eaLnBrk="1" latinLnBrk="0" hangingPunct="1">
              <a:lnSpc>
                <a:spcPct val="90000"/>
              </a:lnSpc>
              <a:spcBef>
                <a:spcPts val="500"/>
              </a:spcBef>
              <a:buFont typeface="Arial" charset="0"/>
              <a:buChar char="•"/>
              <a:tabLst/>
              <a:defRPr sz="2000" b="0" i="0" kern="1200">
                <a:solidFill>
                  <a:srgbClr val="CCE2ED"/>
                </a:solidFill>
                <a:latin typeface="Roboto" charset="0"/>
                <a:ea typeface="Roboto" charset="0"/>
                <a:cs typeface="Roboto" charset="0"/>
              </a:defRPr>
            </a:lvl4pPr>
            <a:lvl5pPr marL="2057400" indent="-228600" algn="l" defTabSz="914400" rtl="0" eaLnBrk="1" latinLnBrk="0" hangingPunct="1">
              <a:lnSpc>
                <a:spcPct val="90000"/>
              </a:lnSpc>
              <a:spcBef>
                <a:spcPts val="500"/>
              </a:spcBef>
              <a:buFont typeface="Arial"/>
              <a:buChar char="•"/>
              <a:defRPr sz="2000" b="0" i="0" kern="1200">
                <a:solidFill>
                  <a:srgbClr val="C3E1E4"/>
                </a:solidFill>
                <a:latin typeface="Roboto" charset="0"/>
                <a:ea typeface="Roboto" charset="0"/>
                <a:cs typeface="Robot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82880" indent="-182880">
              <a:buFont typeface="Arial" panose="020B0604020202020204" pitchFamily="34" charset="0"/>
              <a:buChar char="•"/>
            </a:pPr>
            <a:r>
              <a:rPr lang="en-US" sz="1800" b="1" dirty="0">
                <a:latin typeface="Roboto" panose="02000000000000000000" pitchFamily="2" charset="0"/>
                <a:ea typeface="Roboto" panose="02000000000000000000" pitchFamily="2" charset="0"/>
              </a:rPr>
              <a:t>Always visible </a:t>
            </a:r>
          </a:p>
          <a:p>
            <a:pPr marL="182880" indent="-182880">
              <a:buFont typeface="Arial" panose="020B0604020202020204" pitchFamily="34" charset="0"/>
              <a:buChar char="•"/>
            </a:pPr>
            <a:r>
              <a:rPr lang="en-US" sz="1800" b="1" dirty="0">
                <a:latin typeface="Roboto" panose="02000000000000000000" pitchFamily="2" charset="0"/>
                <a:ea typeface="Roboto" panose="02000000000000000000" pitchFamily="2" charset="0"/>
              </a:rPr>
              <a:t>Remembers</a:t>
            </a:r>
            <a:r>
              <a:rPr lang="en-US" sz="1800" dirty="0">
                <a:latin typeface="Roboto" panose="02000000000000000000" pitchFamily="2" charset="0"/>
                <a:ea typeface="Roboto" panose="02000000000000000000" pitchFamily="2" charset="0"/>
              </a:rPr>
              <a:t> its position; </a:t>
            </a:r>
            <a:r>
              <a:rPr lang="en-US" sz="1800" b="1" dirty="0">
                <a:latin typeface="Roboto" panose="02000000000000000000" pitchFamily="2" charset="0"/>
                <a:ea typeface="Roboto" panose="02000000000000000000" pitchFamily="2" charset="0"/>
              </a:rPr>
              <a:t>auto-launch </a:t>
            </a:r>
            <a:r>
              <a:rPr lang="en-US" sz="1800" dirty="0">
                <a:latin typeface="Roboto" panose="02000000000000000000" pitchFamily="2" charset="0"/>
                <a:ea typeface="Roboto" panose="02000000000000000000" pitchFamily="2" charset="0"/>
              </a:rPr>
              <a:t>upon login </a:t>
            </a:r>
          </a:p>
          <a:p>
            <a:pPr marL="182880" indent="-182880">
              <a:buFont typeface="Arial" panose="020B0604020202020204" pitchFamily="34" charset="0"/>
              <a:buChar char="•"/>
            </a:pPr>
            <a:r>
              <a:rPr lang="en-US" sz="1800" b="1" dirty="0">
                <a:latin typeface="Roboto" panose="02000000000000000000" pitchFamily="2" charset="0"/>
                <a:ea typeface="Roboto" panose="02000000000000000000" pitchFamily="2" charset="0"/>
              </a:rPr>
              <a:t>Message ticker </a:t>
            </a:r>
            <a:r>
              <a:rPr lang="en-US" sz="1800" dirty="0">
                <a:latin typeface="Roboto" panose="02000000000000000000" pitchFamily="2" charset="0"/>
                <a:ea typeface="Roboto" panose="02000000000000000000" pitchFamily="2" charset="0"/>
              </a:rPr>
              <a:t>/</a:t>
            </a:r>
            <a:r>
              <a:rPr lang="en-US" sz="1800" b="1" dirty="0">
                <a:latin typeface="Roboto" panose="02000000000000000000" pitchFamily="2" charset="0"/>
                <a:ea typeface="Roboto" panose="02000000000000000000" pitchFamily="2" charset="0"/>
              </a:rPr>
              <a:t> </a:t>
            </a:r>
            <a:r>
              <a:rPr lang="en-US" sz="1800" dirty="0">
                <a:latin typeface="Roboto" panose="02000000000000000000" pitchFamily="2" charset="0"/>
                <a:ea typeface="Roboto" panose="02000000000000000000" pitchFamily="2" charset="0"/>
              </a:rPr>
              <a:t>scrolling marquee</a:t>
            </a:r>
          </a:p>
        </p:txBody>
      </p:sp>
      <p:pic>
        <p:nvPicPr>
          <p:cNvPr id="5" name="Picture 4" descr="Graphical user interface, application&#10;&#10;Description automatically generated">
            <a:extLst>
              <a:ext uri="{FF2B5EF4-FFF2-40B4-BE49-F238E27FC236}">
                <a16:creationId xmlns:a16="http://schemas.microsoft.com/office/drawing/2014/main" id="{F8ECE3D9-9A8A-8139-2344-74CCA2C35636}"/>
              </a:ext>
            </a:extLst>
          </p:cNvPr>
          <p:cNvPicPr>
            <a:picLocks noChangeAspect="1"/>
          </p:cNvPicPr>
          <p:nvPr/>
        </p:nvPicPr>
        <p:blipFill rotWithShape="1">
          <a:blip r:embed="rId3">
            <a:extLst>
              <a:ext uri="{28A0092B-C50C-407E-A947-70E740481C1C}">
                <a14:useLocalDpi xmlns:a14="http://schemas.microsoft.com/office/drawing/2010/main" val="0"/>
              </a:ext>
            </a:extLst>
          </a:blip>
          <a:srcRect t="1819" r="14803"/>
          <a:stretch/>
        </p:blipFill>
        <p:spPr>
          <a:xfrm>
            <a:off x="2609491" y="4370665"/>
            <a:ext cx="8486401" cy="1451296"/>
          </a:xfrm>
          <a:prstGeom prst="rect">
            <a:avLst/>
          </a:prstGeom>
        </p:spPr>
      </p:pic>
      <p:sp>
        <p:nvSpPr>
          <p:cNvPr id="7" name="Text Placeholder 2">
            <a:extLst>
              <a:ext uri="{FF2B5EF4-FFF2-40B4-BE49-F238E27FC236}">
                <a16:creationId xmlns:a16="http://schemas.microsoft.com/office/drawing/2014/main" id="{B7ACA0CE-8EE0-4F70-39DE-377D8EBD8B03}"/>
              </a:ext>
            </a:extLst>
          </p:cNvPr>
          <p:cNvSpPr txBox="1">
            <a:spLocks/>
          </p:cNvSpPr>
          <p:nvPr/>
        </p:nvSpPr>
        <p:spPr>
          <a:xfrm>
            <a:off x="1996324" y="2066367"/>
            <a:ext cx="4701731" cy="2171016"/>
          </a:xfrm>
          <a:prstGeom prst="rect">
            <a:avLst/>
          </a:prstGeom>
        </p:spPr>
        <p:txBody>
          <a:bodyPr numCol="1" anchor="ctr"/>
          <a:lstStyle>
            <a:lvl1pPr marL="0" indent="0" algn="l" defTabSz="914400" rtl="0" eaLnBrk="1" latinLnBrk="0" hangingPunct="1">
              <a:lnSpc>
                <a:spcPct val="90000"/>
              </a:lnSpc>
              <a:spcBef>
                <a:spcPts val="1000"/>
              </a:spcBef>
              <a:buFontTx/>
              <a:buNone/>
              <a:defRPr sz="2400" b="0" i="0" kern="1200">
                <a:solidFill>
                  <a:schemeClr val="bg1"/>
                </a:solidFill>
                <a:latin typeface="Roboto" charset="0"/>
                <a:ea typeface="Roboto" charset="0"/>
                <a:cs typeface="Roboto" charset="0"/>
              </a:defRPr>
            </a:lvl1pPr>
            <a:lvl2pPr marL="366713" indent="-184150"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2pPr>
            <a:lvl3pPr marL="534988" indent="-168275" algn="l" defTabSz="914400" rtl="0" eaLnBrk="1" latinLnBrk="0" hangingPunct="1">
              <a:lnSpc>
                <a:spcPct val="90000"/>
              </a:lnSpc>
              <a:spcBef>
                <a:spcPts val="500"/>
              </a:spcBef>
              <a:buFont typeface="Helvetica" charset="0"/>
              <a:buChar char="‣"/>
              <a:tabLst/>
              <a:defRPr sz="2000" b="0" i="0" kern="1200">
                <a:solidFill>
                  <a:srgbClr val="CCE2ED"/>
                </a:solidFill>
                <a:latin typeface="Roboto" charset="0"/>
                <a:ea typeface="Roboto" charset="0"/>
                <a:cs typeface="Roboto" charset="0"/>
              </a:defRPr>
            </a:lvl3pPr>
            <a:lvl4pPr marL="719138" indent="-184150" algn="l" defTabSz="914400" rtl="0" eaLnBrk="1" latinLnBrk="0" hangingPunct="1">
              <a:lnSpc>
                <a:spcPct val="90000"/>
              </a:lnSpc>
              <a:spcBef>
                <a:spcPts val="500"/>
              </a:spcBef>
              <a:buFont typeface="Arial" charset="0"/>
              <a:buChar char="•"/>
              <a:tabLst/>
              <a:defRPr sz="2000" b="0" i="0" kern="1200">
                <a:solidFill>
                  <a:srgbClr val="CCE2ED"/>
                </a:solidFill>
                <a:latin typeface="Roboto" charset="0"/>
                <a:ea typeface="Roboto" charset="0"/>
                <a:cs typeface="Roboto" charset="0"/>
              </a:defRPr>
            </a:lvl4pPr>
            <a:lvl5pPr marL="2057400" indent="-228600" algn="l" defTabSz="914400" rtl="0" eaLnBrk="1" latinLnBrk="0" hangingPunct="1">
              <a:lnSpc>
                <a:spcPct val="90000"/>
              </a:lnSpc>
              <a:spcBef>
                <a:spcPts val="500"/>
              </a:spcBef>
              <a:buFont typeface="Arial"/>
              <a:buChar char="•"/>
              <a:defRPr sz="2000" b="0" i="0" kern="1200">
                <a:solidFill>
                  <a:srgbClr val="C3E1E4"/>
                </a:solidFill>
                <a:latin typeface="Roboto" charset="0"/>
                <a:ea typeface="Roboto" charset="0"/>
                <a:cs typeface="Robot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82880" indent="-182880">
              <a:buFont typeface="Arial" panose="020B0604020202020204" pitchFamily="34" charset="0"/>
              <a:buChar char="•"/>
            </a:pPr>
            <a:r>
              <a:rPr lang="en-US" sz="1800" b="1" dirty="0">
                <a:latin typeface="Roboto" panose="02000000000000000000" pitchFamily="2" charset="0"/>
                <a:ea typeface="Roboto" panose="02000000000000000000" pitchFamily="2" charset="0"/>
              </a:rPr>
              <a:t>Personalized grids </a:t>
            </a:r>
          </a:p>
          <a:p>
            <a:pPr marL="182880" indent="-182880">
              <a:buFont typeface="Arial" panose="020B0604020202020204" pitchFamily="34" charset="0"/>
              <a:buChar char="•"/>
            </a:pPr>
            <a:r>
              <a:rPr lang="en-US" sz="1800" b="1" dirty="0">
                <a:latin typeface="Roboto" panose="02000000000000000000" pitchFamily="2" charset="0"/>
                <a:ea typeface="Roboto" panose="02000000000000000000" pitchFamily="2" charset="0"/>
              </a:rPr>
              <a:t>Flexible window size</a:t>
            </a:r>
          </a:p>
          <a:p>
            <a:pPr marL="182880" indent="-182880">
              <a:buFont typeface="Arial" panose="020B0604020202020204" pitchFamily="34" charset="0"/>
              <a:buChar char="•"/>
            </a:pPr>
            <a:r>
              <a:rPr lang="en-US" sz="1800" b="1" dirty="0">
                <a:latin typeface="Roboto" panose="02000000000000000000" pitchFamily="2" charset="0"/>
                <a:ea typeface="Roboto" panose="02000000000000000000" pitchFamily="2" charset="0"/>
              </a:rPr>
              <a:t>Set up metric thresholds for alerting</a:t>
            </a:r>
          </a:p>
        </p:txBody>
      </p:sp>
    </p:spTree>
    <p:extLst>
      <p:ext uri="{BB962C8B-B14F-4D97-AF65-F5344CB8AC3E}">
        <p14:creationId xmlns:p14="http://schemas.microsoft.com/office/powerpoint/2010/main" val="1669153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2B03-4611-C48A-5641-274FE8420F73}"/>
              </a:ext>
            </a:extLst>
          </p:cNvPr>
          <p:cNvSpPr>
            <a:spLocks noGrp="1"/>
          </p:cNvSpPr>
          <p:nvPr>
            <p:ph type="title"/>
          </p:nvPr>
        </p:nvSpPr>
        <p:spPr/>
        <p:txBody>
          <a:bodyPr/>
          <a:lstStyle/>
          <a:p>
            <a:r>
              <a:rPr lang="en-US" dirty="0"/>
              <a:t>Dashboards &amp; Wallboards </a:t>
            </a:r>
            <a:r>
              <a:rPr lang="en-SK" dirty="0"/>
              <a:t>LIVE DEMO ..</a:t>
            </a:r>
          </a:p>
        </p:txBody>
      </p:sp>
      <p:pic>
        <p:nvPicPr>
          <p:cNvPr id="1026" name="Picture 4">
            <a:extLst>
              <a:ext uri="{FF2B5EF4-FFF2-40B4-BE49-F238E27FC236}">
                <a16:creationId xmlns:a16="http://schemas.microsoft.com/office/drawing/2014/main" id="{A48C0087-99BE-A83F-F672-A743F6E9048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722" t="2166" r="20260" b="85626"/>
          <a:stretch/>
        </p:blipFill>
        <p:spPr bwMode="auto">
          <a:xfrm>
            <a:off x="8519329" y="3260724"/>
            <a:ext cx="1718460"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40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2B03-4611-C48A-5641-274FE8420F73}"/>
              </a:ext>
            </a:extLst>
          </p:cNvPr>
          <p:cNvSpPr>
            <a:spLocks noGrp="1"/>
          </p:cNvSpPr>
          <p:nvPr>
            <p:ph type="title"/>
          </p:nvPr>
        </p:nvSpPr>
        <p:spPr/>
        <p:txBody>
          <a:bodyPr/>
          <a:lstStyle/>
          <a:p>
            <a:r>
              <a:rPr lang="en-US" dirty="0"/>
              <a:t>Dashboards &amp; Wallboards </a:t>
            </a:r>
            <a:r>
              <a:rPr lang="en-SK" dirty="0"/>
              <a:t>LIVE DEMO ..</a:t>
            </a:r>
          </a:p>
        </p:txBody>
      </p:sp>
      <p:pic>
        <p:nvPicPr>
          <p:cNvPr id="10" name="Picture 9" descr="A screenshot of a computer&#10;&#10;Description automatically generated with medium confidence">
            <a:extLst>
              <a:ext uri="{FF2B5EF4-FFF2-40B4-BE49-F238E27FC236}">
                <a16:creationId xmlns:a16="http://schemas.microsoft.com/office/drawing/2014/main" id="{98D089E6-62FD-DE85-9415-D5FFE7E7C1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5910" y="4193930"/>
            <a:ext cx="7811465" cy="1287762"/>
          </a:xfrm>
          <a:prstGeom prst="rect">
            <a:avLst/>
          </a:prstGeom>
        </p:spPr>
      </p:pic>
      <p:pic>
        <p:nvPicPr>
          <p:cNvPr id="14" name="Picture 13" descr="Graphical user interface&#10;&#10;Description automatically generated">
            <a:extLst>
              <a:ext uri="{FF2B5EF4-FFF2-40B4-BE49-F238E27FC236}">
                <a16:creationId xmlns:a16="http://schemas.microsoft.com/office/drawing/2014/main" id="{DAB56B85-006B-2E40-EE6A-32CC961CA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0254" y="2525513"/>
            <a:ext cx="7895492" cy="1296256"/>
          </a:xfrm>
          <a:prstGeom prst="rect">
            <a:avLst/>
          </a:prstGeom>
        </p:spPr>
      </p:pic>
    </p:spTree>
    <p:extLst>
      <p:ext uri="{BB962C8B-B14F-4D97-AF65-F5344CB8AC3E}">
        <p14:creationId xmlns:p14="http://schemas.microsoft.com/office/powerpoint/2010/main" val="1209904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noAutofit/>
          </a:bodyPr>
          <a:lstStyle/>
          <a:p>
            <a:r>
              <a:rPr lang="en-US" sz="2400" dirty="0"/>
              <a:t>Live Demo Use Cases</a:t>
            </a:r>
            <a:br>
              <a:rPr lang="en-US" sz="2400" dirty="0"/>
            </a:br>
            <a:r>
              <a:rPr lang="en-US" sz="2400" dirty="0"/>
              <a:t>(not on slide deck; description below for review purposes. This will be presented live.)</a:t>
            </a:r>
          </a:p>
        </p:txBody>
      </p:sp>
      <p:sp>
        <p:nvSpPr>
          <p:cNvPr id="8" name="Text Placeholder 2">
            <a:extLst>
              <a:ext uri="{FF2B5EF4-FFF2-40B4-BE49-F238E27FC236}">
                <a16:creationId xmlns:a16="http://schemas.microsoft.com/office/drawing/2014/main" id="{50AADAD9-D297-9CBE-8640-F95DE4ADD691}"/>
              </a:ext>
            </a:extLst>
          </p:cNvPr>
          <p:cNvSpPr>
            <a:spLocks noGrp="1"/>
          </p:cNvSpPr>
          <p:nvPr>
            <p:ph type="body" sz="quarter" idx="17"/>
          </p:nvPr>
        </p:nvSpPr>
        <p:spPr>
          <a:xfrm>
            <a:off x="2103002" y="2035988"/>
            <a:ext cx="9177616" cy="4275360"/>
          </a:xfrm>
        </p:spPr>
        <p:txBody>
          <a:bodyPr/>
          <a:lstStyle/>
          <a:p>
            <a:pPr marL="709613" lvl="1" indent="-342900">
              <a:buFont typeface="Arial" panose="020B0604020202020204" pitchFamily="34" charset="0"/>
              <a:buChar char="•"/>
            </a:pPr>
            <a:r>
              <a:rPr lang="en-US" sz="1200" u="sng" dirty="0"/>
              <a:t>Use Case</a:t>
            </a:r>
            <a:r>
              <a:rPr lang="en-US" sz="1200" dirty="0"/>
              <a:t>: Agent checks how many calls they were offered and have fielded. </a:t>
            </a:r>
          </a:p>
          <a:p>
            <a:pPr marL="709613" lvl="1" indent="-342900">
              <a:buFont typeface="Arial" panose="020B0604020202020204" pitchFamily="34" charset="0"/>
              <a:buChar char="•"/>
            </a:pPr>
            <a:r>
              <a:rPr lang="en-US" sz="1200" u="sng" dirty="0"/>
              <a:t>Use Case</a:t>
            </a:r>
            <a:r>
              <a:rPr lang="en-US" sz="1200" dirty="0"/>
              <a:t>: Agent looks to see how they’re performing compared to other team members. </a:t>
            </a:r>
          </a:p>
          <a:p>
            <a:pPr marL="709613" lvl="1" indent="-342900">
              <a:buFont typeface="Arial" panose="020B0604020202020204" pitchFamily="34" charset="0"/>
              <a:buChar char="•"/>
            </a:pPr>
            <a:r>
              <a:rPr lang="en-US" sz="1200" u="sng" dirty="0"/>
              <a:t>Use case</a:t>
            </a:r>
            <a:r>
              <a:rPr lang="en-US" sz="1200" dirty="0"/>
              <a:t>: As a manager, you would like to see how many </a:t>
            </a:r>
            <a:r>
              <a:rPr lang="en-US" sz="1200" dirty="0" err="1"/>
              <a:t>ServiceNOW</a:t>
            </a:r>
            <a:r>
              <a:rPr lang="en-US" sz="1200" dirty="0"/>
              <a:t> tickets are open and the number that have been closed.</a:t>
            </a:r>
          </a:p>
          <a:p>
            <a:pPr marL="709613" lvl="1" indent="-342900">
              <a:buFont typeface="Arial" panose="020B0604020202020204" pitchFamily="34" charset="0"/>
              <a:buChar char="•"/>
            </a:pPr>
            <a:r>
              <a:rPr lang="en-US" sz="1200" u="sng" dirty="0"/>
              <a:t>Use case</a:t>
            </a:r>
            <a:r>
              <a:rPr lang="en-US" sz="1200" dirty="0"/>
              <a:t>: The director needs to frequently see how different skill groups are performing compared to each other. The director easily drags and drops pre-configured KPIs/metrics to get the needed overview.</a:t>
            </a:r>
          </a:p>
          <a:p>
            <a:pPr marL="709613" lvl="1" indent="-342900">
              <a:buFont typeface="Arial" panose="020B0604020202020204" pitchFamily="34" charset="0"/>
              <a:buChar char="•"/>
            </a:pPr>
            <a:r>
              <a:rPr lang="en-US" sz="1200" u="sng" dirty="0"/>
              <a:t>Use Case</a:t>
            </a:r>
            <a:r>
              <a:rPr lang="en-US" sz="1200" dirty="0"/>
              <a:t>: You, as the supervisor, identified a new KPI that you’d like to track in order to better understand the performance of your contact center. Use the layout configuration tool to make easy and fast changes.</a:t>
            </a:r>
            <a:endParaRPr lang="en-US" sz="1200" i="1" dirty="0"/>
          </a:p>
          <a:p>
            <a:pPr marL="709613" lvl="1" indent="-342900">
              <a:buFont typeface="Arial" panose="020B0604020202020204" pitchFamily="34" charset="0"/>
              <a:buChar char="•"/>
            </a:pPr>
            <a:r>
              <a:rPr lang="en-US" sz="1200" u="sng" dirty="0"/>
              <a:t>Use Case</a:t>
            </a:r>
            <a:r>
              <a:rPr lang="en-US" sz="1200" dirty="0"/>
              <a:t>: As a supervisor, configure your Power Tool to show statistics of individual agents or entire skill groups. Be in the know about your team’s performance/metrics and react to evolving situations before they escalate.</a:t>
            </a:r>
            <a:endParaRPr lang="en-US" sz="1200" i="1" dirty="0"/>
          </a:p>
          <a:p>
            <a:pPr marL="709613" lvl="1" indent="-342900">
              <a:buFont typeface="Arial" panose="020B0604020202020204" pitchFamily="34" charset="0"/>
              <a:buChar char="•"/>
            </a:pPr>
            <a:r>
              <a:rPr lang="en-US" sz="1200" u="sng" dirty="0"/>
              <a:t>Use Case</a:t>
            </a:r>
            <a:r>
              <a:rPr lang="en-US" sz="1200" dirty="0"/>
              <a:t>: A large volume is expected in the call center later today. You’ve decided that you want to notify agents so they’ll beware of the large influx and abnormally high call volumes. Set up a broadcast message that will appear in a specific dashboard layout or even within the 2Ring Power Tool. Communicate urgent messages using this system.</a:t>
            </a:r>
            <a:endParaRPr lang="en-US" sz="1200" i="1" dirty="0"/>
          </a:p>
          <a:p>
            <a:pPr marL="709613" lvl="1" indent="-342900">
              <a:buFont typeface="Arial" panose="020B0604020202020204" pitchFamily="34" charset="0"/>
              <a:buChar char="•"/>
            </a:pPr>
            <a:r>
              <a:rPr lang="en-US" sz="1200" u="sng" dirty="0"/>
              <a:t>Use Case</a:t>
            </a:r>
            <a:r>
              <a:rPr lang="en-US" sz="1200" dirty="0"/>
              <a:t>: You want to know which agents are performing at their best, seeing that you want to encourage a productive work environment. Gamify views in your dashboard layouts and view the top performing agents. Visually showcase charts and motivate your workforce by promoting healthy competition.</a:t>
            </a:r>
          </a:p>
          <a:p>
            <a:pPr marL="709613" lvl="1" indent="-342900">
              <a:buFont typeface="Arial" panose="020B0604020202020204" pitchFamily="34" charset="0"/>
              <a:buChar char="•"/>
            </a:pPr>
            <a:r>
              <a:rPr lang="en-US" sz="1200" u="sng" dirty="0"/>
              <a:t>Use Case</a:t>
            </a:r>
            <a:r>
              <a:rPr lang="en-US" sz="1200" dirty="0"/>
              <a:t>: A supervisor needs to be alerted when the number of calls waiting exceeds a certain limit. Set up alerts </a:t>
            </a:r>
            <a:r>
              <a:rPr lang="en-US" sz="1200"/>
              <a:t>using 2Ring’s </a:t>
            </a:r>
            <a:r>
              <a:rPr lang="en-US" sz="1200" dirty="0"/>
              <a:t>user-friendly interface.</a:t>
            </a:r>
          </a:p>
        </p:txBody>
      </p:sp>
    </p:spTree>
    <p:extLst>
      <p:ext uri="{BB962C8B-B14F-4D97-AF65-F5344CB8AC3E}">
        <p14:creationId xmlns:p14="http://schemas.microsoft.com/office/powerpoint/2010/main" val="4022819964"/>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8E8F-CC76-5BDC-98B0-168E00BF55AE}"/>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1E739847-9D31-7AE9-7C4D-0093C287D697}"/>
              </a:ext>
            </a:extLst>
          </p:cNvPr>
          <p:cNvSpPr>
            <a:spLocks noGrp="1"/>
          </p:cNvSpPr>
          <p:nvPr>
            <p:ph type="body" sz="quarter" idx="17"/>
          </p:nvPr>
        </p:nvSpPr>
        <p:spPr/>
        <p:txBody>
          <a:bodyPr/>
          <a:lstStyle/>
          <a:p>
            <a:r>
              <a:rPr lang="en-US" sz="2800" dirty="0"/>
              <a:t>Interested in a </a:t>
            </a:r>
            <a:r>
              <a:rPr lang="en-US" sz="2800" b="1" dirty="0"/>
              <a:t>live</a:t>
            </a:r>
            <a:r>
              <a:rPr lang="en-US" sz="2800" dirty="0"/>
              <a:t> and </a:t>
            </a:r>
            <a:r>
              <a:rPr lang="en-US" sz="2800" b="1" dirty="0"/>
              <a:t>personalized</a:t>
            </a:r>
            <a:r>
              <a:rPr lang="en-US" sz="2800" dirty="0"/>
              <a:t> demo of 2Ring Dashboards &amp; Wallboards?</a:t>
            </a:r>
          </a:p>
        </p:txBody>
      </p:sp>
      <p:sp>
        <p:nvSpPr>
          <p:cNvPr id="4" name="Text Placeholder 3">
            <a:extLst>
              <a:ext uri="{FF2B5EF4-FFF2-40B4-BE49-F238E27FC236}">
                <a16:creationId xmlns:a16="http://schemas.microsoft.com/office/drawing/2014/main" id="{A0E1EB34-4A72-6DED-C3DB-6CC2D9E06F37}"/>
              </a:ext>
            </a:extLst>
          </p:cNvPr>
          <p:cNvSpPr>
            <a:spLocks noGrp="1"/>
          </p:cNvSpPr>
          <p:nvPr>
            <p:ph type="body" sz="quarter" idx="18"/>
          </p:nvPr>
        </p:nvSpPr>
        <p:spPr/>
        <p:txBody>
          <a:bodyPr/>
          <a:lstStyle/>
          <a:p>
            <a:r>
              <a:rPr lang="en-US" dirty="0"/>
              <a:t>Please visit the </a:t>
            </a:r>
            <a:r>
              <a:rPr lang="en-US" b="1" dirty="0"/>
              <a:t>2Ring Booth </a:t>
            </a:r>
            <a:br>
              <a:rPr lang="en-US" b="1" dirty="0"/>
            </a:br>
            <a:r>
              <a:rPr lang="en-US" b="1" dirty="0"/>
              <a:t>in the CX Hub </a:t>
            </a:r>
            <a:r>
              <a:rPr lang="en-US" dirty="0"/>
              <a:t>for a live demo </a:t>
            </a:r>
            <a:br>
              <a:rPr lang="en-US" dirty="0"/>
            </a:br>
            <a:r>
              <a:rPr lang="en-US" dirty="0"/>
              <a:t>or request a private demo at</a:t>
            </a:r>
          </a:p>
          <a:p>
            <a:endParaRPr lang="en-US" dirty="0"/>
          </a:p>
          <a:p>
            <a:r>
              <a:rPr lang="en-US" b="1" dirty="0">
                <a:hlinkClick r:id="rId2"/>
              </a:rPr>
              <a:t>www.2Ring.com/Five9Demo</a:t>
            </a:r>
            <a:endParaRPr lang="en-SK" b="1" dirty="0"/>
          </a:p>
          <a:p>
            <a:endParaRPr lang="en-SK" dirty="0"/>
          </a:p>
        </p:txBody>
      </p:sp>
    </p:spTree>
    <p:extLst>
      <p:ext uri="{BB962C8B-B14F-4D97-AF65-F5344CB8AC3E}">
        <p14:creationId xmlns:p14="http://schemas.microsoft.com/office/powerpoint/2010/main" val="1961107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523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8242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6106405"/>
      </p:ext>
    </p:extLst>
  </p:cSld>
  <p:clrMapOvr>
    <a:masterClrMapping/>
  </p:clrMapOvr>
</p:sld>
</file>

<file path=ppt/theme/theme1.xml><?xml version="1.0" encoding="utf-8"?>
<a:theme xmlns:a="http://schemas.openxmlformats.org/drawingml/2006/main" name="Custom Design">
  <a:themeElements>
    <a:clrScheme name="Custom 12">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Custom 9">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AD1D3"/>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Custom 9">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AD1D3"/>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6458DBBFD9CF42AC694B3E0535B8AC" ma:contentTypeVersion="14" ma:contentTypeDescription="Create a new document." ma:contentTypeScope="" ma:versionID="fad9118a740a170aa3edf9ca75c4aeae">
  <xsd:schema xmlns:xsd="http://www.w3.org/2001/XMLSchema" xmlns:xs="http://www.w3.org/2001/XMLSchema" xmlns:p="http://schemas.microsoft.com/office/2006/metadata/properties" xmlns:ns2="6e7b8f2f-474e-473d-a29c-106dea5d92c4" xmlns:ns3="67c7e17c-e8b2-45f9-beca-fba5c45e274e" targetNamespace="http://schemas.microsoft.com/office/2006/metadata/properties" ma:root="true" ma:fieldsID="85dbf9c7f5301575e72231af4507678e" ns2:_="" ns3:_="">
    <xsd:import namespace="6e7b8f2f-474e-473d-a29c-106dea5d92c4"/>
    <xsd:import namespace="67c7e17c-e8b2-45f9-beca-fba5c45e274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7b8f2f-474e-473d-a29c-106dea5d92c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8e17f11-6a67-45ff-940f-d41bf1e8e9b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7c7e17c-e8b2-45f9-beca-fba5c45e274e"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cd76f42-1c7c-4daf-8f11-84ad2381c58b}" ma:internalName="TaxCatchAll" ma:showField="CatchAllData" ma:web="67c7e17c-e8b2-45f9-beca-fba5c45e27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7b8f2f-474e-473d-a29c-106dea5d92c4">
      <Terms xmlns="http://schemas.microsoft.com/office/infopath/2007/PartnerControls"/>
    </lcf76f155ced4ddcb4097134ff3c332f>
    <TaxCatchAll xmlns="67c7e17c-e8b2-45f9-beca-fba5c45e274e" xsi:nil="true"/>
  </documentManagement>
</p:properties>
</file>

<file path=customXml/itemProps1.xml><?xml version="1.0" encoding="utf-8"?>
<ds:datastoreItem xmlns:ds="http://schemas.openxmlformats.org/officeDocument/2006/customXml" ds:itemID="{B38E0203-2CF3-42B4-92B7-2980D8D1F8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7b8f2f-474e-473d-a29c-106dea5d92c4"/>
    <ds:schemaRef ds:uri="67c7e17c-e8b2-45f9-beca-fba5c45e27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ABC3F4-029B-41B2-9476-0AECB64090FE}">
  <ds:schemaRefs>
    <ds:schemaRef ds:uri="http://schemas.microsoft.com/sharepoint/v3/contenttype/forms"/>
  </ds:schemaRefs>
</ds:datastoreItem>
</file>

<file path=customXml/itemProps3.xml><?xml version="1.0" encoding="utf-8"?>
<ds:datastoreItem xmlns:ds="http://schemas.openxmlformats.org/officeDocument/2006/customXml" ds:itemID="{B4DB7176-CB0E-4318-9403-2924B3E4FE14}">
  <ds:schemaRefs>
    <ds:schemaRef ds:uri="http://schemas.microsoft.com/office/2006/metadata/properties"/>
    <ds:schemaRef ds:uri="http://schemas.microsoft.com/office/infopath/2007/PartnerControls"/>
    <ds:schemaRef ds:uri="6e7b8f2f-474e-473d-a29c-106dea5d92c4"/>
    <ds:schemaRef ds:uri="67c7e17c-e8b2-45f9-beca-fba5c45e274e"/>
  </ds:schemaRefs>
</ds:datastoreItem>
</file>

<file path=docProps/app.xml><?xml version="1.0" encoding="utf-8"?>
<Properties xmlns="http://schemas.openxmlformats.org/officeDocument/2006/extended-properties" xmlns:vt="http://schemas.openxmlformats.org/officeDocument/2006/docPropsVTypes">
  <TotalTime>1746</TotalTime>
  <Words>866</Words>
  <Application>Microsoft Office PowerPoint</Application>
  <PresentationFormat>Widescreen</PresentationFormat>
  <Paragraphs>85</Paragraphs>
  <Slides>15</Slides>
  <Notes>5</Notes>
  <HiddenSlides>1</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15</vt:i4>
      </vt:variant>
    </vt:vector>
  </HeadingPairs>
  <TitlesOfParts>
    <vt:vector size="26" baseType="lpstr">
      <vt:lpstr>Arial</vt:lpstr>
      <vt:lpstr>Arial Narrow</vt:lpstr>
      <vt:lpstr>Calibri</vt:lpstr>
      <vt:lpstr>Calibri Light</vt:lpstr>
      <vt:lpstr>Helvetica</vt:lpstr>
      <vt:lpstr>Roboto</vt:lpstr>
      <vt:lpstr>Roboto Light</vt:lpstr>
      <vt:lpstr>Roboto Medium</vt:lpstr>
      <vt:lpstr>Custom Design</vt:lpstr>
      <vt:lpstr>2_Custom Design</vt:lpstr>
      <vt:lpstr>3_Custom Design</vt:lpstr>
      <vt:lpstr>PowerPoint Presentation</vt:lpstr>
      <vt:lpstr>2Ring Dashboards  &amp; Wallboards for Five9 ..</vt:lpstr>
      <vt:lpstr>Who We Are ..</vt:lpstr>
      <vt:lpstr>How 2Ring Enhances Five9 ..</vt:lpstr>
      <vt:lpstr>2Ring Highlights:  Your Content &amp; Your Style ..</vt:lpstr>
      <vt:lpstr>Define Thresholds &amp; Alerts ..</vt:lpstr>
      <vt:lpstr>Review Important Info on One Screen when Connecting Multiple Data Sources ..</vt:lpstr>
      <vt:lpstr>2Ring Power Tool  (Personalized Wallboard)</vt:lpstr>
      <vt:lpstr>Dashboards &amp; Wallboards LIVE DEMO ..</vt:lpstr>
      <vt:lpstr>Dashboards &amp; Wallboards LIVE DEMO ..</vt:lpstr>
      <vt:lpstr>Live Demo Use Cases (not on slide deck; description below for review purposes. This will be presented live.)</vt:lpstr>
      <vt:lpstr>Questions?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2Ring Dashboards  &amp; Wallboards .. v7.3</dc:title>
  <dc:creator>Michal Grebac</dc:creator>
  <cp:lastModifiedBy>Richard Reindl</cp:lastModifiedBy>
  <cp:revision>26</cp:revision>
  <dcterms:created xsi:type="dcterms:W3CDTF">2020-03-21T22:36:18Z</dcterms:created>
  <dcterms:modified xsi:type="dcterms:W3CDTF">2022-07-27T14:24:51Z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0x010100DE6458DBBFD9CF42AC694B3E0535B8AC</vt:lpwstr>
  </property>
</Properties>
</file>