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  <p:sldMasterId id="2147483769" r:id="rId5"/>
  </p:sldMasterIdLst>
  <p:notesMasterIdLst>
    <p:notesMasterId r:id="rId18"/>
  </p:notesMasterIdLst>
  <p:handoutMasterIdLst>
    <p:handoutMasterId r:id="rId19"/>
  </p:handoutMasterIdLst>
  <p:sldIdLst>
    <p:sldId id="1156" r:id="rId6"/>
    <p:sldId id="1163" r:id="rId7"/>
    <p:sldId id="1165" r:id="rId8"/>
    <p:sldId id="1141" r:id="rId9"/>
    <p:sldId id="1153" r:id="rId10"/>
    <p:sldId id="458" r:id="rId11"/>
    <p:sldId id="1167" r:id="rId12"/>
    <p:sldId id="465" r:id="rId13"/>
    <p:sldId id="1145" r:id="rId14"/>
    <p:sldId id="1159" r:id="rId15"/>
    <p:sldId id="1158" r:id="rId16"/>
    <p:sldId id="44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olaard, Thijs" initials="KT" lastIdx="4" clrIdx="0"/>
  <p:cmAuthor id="2" name="Peter Gonda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93C1"/>
    <a:srgbClr val="96BFDB"/>
    <a:srgbClr val="A8C9E0"/>
    <a:srgbClr val="BAD6E8"/>
    <a:srgbClr val="CCE2ED"/>
    <a:srgbClr val="DBEBF2"/>
    <a:srgbClr val="EDF5FA"/>
    <a:srgbClr val="73ABD1"/>
    <a:srgbClr val="5196C4"/>
    <a:srgbClr val="61A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00" autoAdjust="0"/>
    <p:restoredTop sz="96400" autoAdjust="0"/>
  </p:normalViewPr>
  <p:slideViewPr>
    <p:cSldViewPr snapToGrid="0">
      <p:cViewPr varScale="1">
        <p:scale>
          <a:sx n="91" d="100"/>
          <a:sy n="91" d="100"/>
        </p:scale>
        <p:origin x="87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7" d="100"/>
          <a:sy n="107" d="100"/>
        </p:scale>
        <p:origin x="3200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Reindl" userId="440c5bbf-8f1e-49fd-b402-dada97a4bc52" providerId="ADAL" clId="{AF3A503F-4912-416F-960A-11870A9A2CA8}"/>
    <pc:docChg chg="custSel modSld">
      <pc:chgData name="Richard Reindl" userId="440c5bbf-8f1e-49fd-b402-dada97a4bc52" providerId="ADAL" clId="{AF3A503F-4912-416F-960A-11870A9A2CA8}" dt="2021-02-24T20:01:56.120" v="121" actId="14100"/>
      <pc:docMkLst>
        <pc:docMk/>
      </pc:docMkLst>
      <pc:sldChg chg="modSp mod">
        <pc:chgData name="Richard Reindl" userId="440c5bbf-8f1e-49fd-b402-dada97a4bc52" providerId="ADAL" clId="{AF3A503F-4912-416F-960A-11870A9A2CA8}" dt="2021-02-24T20:01:40.831" v="119" actId="20577"/>
        <pc:sldMkLst>
          <pc:docMk/>
          <pc:sldMk cId="584342536" sldId="458"/>
        </pc:sldMkLst>
        <pc:spChg chg="mod">
          <ac:chgData name="Richard Reindl" userId="440c5bbf-8f1e-49fd-b402-dada97a4bc52" providerId="ADAL" clId="{AF3A503F-4912-416F-960A-11870A9A2CA8}" dt="2021-02-24T20:01:40.831" v="119" actId="20577"/>
          <ac:spMkLst>
            <pc:docMk/>
            <pc:sldMk cId="584342536" sldId="458"/>
            <ac:spMk id="13" creationId="{00000000-0000-0000-0000-000000000000}"/>
          </ac:spMkLst>
        </pc:spChg>
      </pc:sldChg>
      <pc:sldChg chg="modSp mod">
        <pc:chgData name="Richard Reindl" userId="440c5bbf-8f1e-49fd-b402-dada97a4bc52" providerId="ADAL" clId="{AF3A503F-4912-416F-960A-11870A9A2CA8}" dt="2021-02-24T19:51:45.156" v="29" actId="20577"/>
        <pc:sldMkLst>
          <pc:docMk/>
          <pc:sldMk cId="124582793" sldId="1153"/>
        </pc:sldMkLst>
        <pc:spChg chg="mod">
          <ac:chgData name="Richard Reindl" userId="440c5bbf-8f1e-49fd-b402-dada97a4bc52" providerId="ADAL" clId="{AF3A503F-4912-416F-960A-11870A9A2CA8}" dt="2021-02-24T19:51:45.156" v="29" actId="20577"/>
          <ac:spMkLst>
            <pc:docMk/>
            <pc:sldMk cId="124582793" sldId="1153"/>
            <ac:spMk id="9" creationId="{344FA8D0-6950-41CE-AF8E-FBA7AC36D637}"/>
          </ac:spMkLst>
        </pc:spChg>
      </pc:sldChg>
      <pc:sldChg chg="addSp modSp mod setBg">
        <pc:chgData name="Richard Reindl" userId="440c5bbf-8f1e-49fd-b402-dada97a4bc52" providerId="ADAL" clId="{AF3A503F-4912-416F-960A-11870A9A2CA8}" dt="2021-02-24T19:46:30.867" v="17"/>
        <pc:sldMkLst>
          <pc:docMk/>
          <pc:sldMk cId="2101132673" sldId="1156"/>
        </pc:sldMkLst>
        <pc:spChg chg="mod">
          <ac:chgData name="Richard Reindl" userId="440c5bbf-8f1e-49fd-b402-dada97a4bc52" providerId="ADAL" clId="{AF3A503F-4912-416F-960A-11870A9A2CA8}" dt="2021-02-24T19:44:48.984" v="3" actId="20577"/>
          <ac:spMkLst>
            <pc:docMk/>
            <pc:sldMk cId="2101132673" sldId="1156"/>
            <ac:spMk id="13" creationId="{00000000-0000-0000-0000-000000000000}"/>
          </ac:spMkLst>
        </pc:spChg>
        <pc:picChg chg="add mod">
          <ac:chgData name="Richard Reindl" userId="440c5bbf-8f1e-49fd-b402-dada97a4bc52" providerId="ADAL" clId="{AF3A503F-4912-416F-960A-11870A9A2CA8}" dt="2021-02-24T19:46:20.074" v="15" actId="1038"/>
          <ac:picMkLst>
            <pc:docMk/>
            <pc:sldMk cId="2101132673" sldId="1156"/>
            <ac:picMk id="3" creationId="{361ABDE3-A0EF-4915-BE52-846D9BF0262D}"/>
          </ac:picMkLst>
        </pc:picChg>
      </pc:sldChg>
      <pc:sldChg chg="modSp mod">
        <pc:chgData name="Richard Reindl" userId="440c5bbf-8f1e-49fd-b402-dada97a4bc52" providerId="ADAL" clId="{AF3A503F-4912-416F-960A-11870A9A2CA8}" dt="2021-02-24T19:52:29.439" v="50" actId="20577"/>
        <pc:sldMkLst>
          <pc:docMk/>
          <pc:sldMk cId="105350929" sldId="1158"/>
        </pc:sldMkLst>
        <pc:spChg chg="mod">
          <ac:chgData name="Richard Reindl" userId="440c5bbf-8f1e-49fd-b402-dada97a4bc52" providerId="ADAL" clId="{AF3A503F-4912-416F-960A-11870A9A2CA8}" dt="2021-02-24T19:52:25.802" v="46" actId="20577"/>
          <ac:spMkLst>
            <pc:docMk/>
            <pc:sldMk cId="105350929" sldId="1158"/>
            <ac:spMk id="5" creationId="{00000000-0000-0000-0000-000000000000}"/>
          </ac:spMkLst>
        </pc:spChg>
        <pc:spChg chg="mod">
          <ac:chgData name="Richard Reindl" userId="440c5bbf-8f1e-49fd-b402-dada97a4bc52" providerId="ADAL" clId="{AF3A503F-4912-416F-960A-11870A9A2CA8}" dt="2021-02-24T19:52:29.439" v="50" actId="20577"/>
          <ac:spMkLst>
            <pc:docMk/>
            <pc:sldMk cId="105350929" sldId="1158"/>
            <ac:spMk id="11" creationId="{00000000-0000-0000-0000-000000000000}"/>
          </ac:spMkLst>
        </pc:spChg>
      </pc:sldChg>
      <pc:sldChg chg="addSp modSp mod">
        <pc:chgData name="Richard Reindl" userId="440c5bbf-8f1e-49fd-b402-dada97a4bc52" providerId="ADAL" clId="{AF3A503F-4912-416F-960A-11870A9A2CA8}" dt="2021-02-24T20:01:56.120" v="121" actId="14100"/>
        <pc:sldMkLst>
          <pc:docMk/>
          <pc:sldMk cId="3572636588" sldId="1163"/>
        </pc:sldMkLst>
        <pc:spChg chg="mod">
          <ac:chgData name="Richard Reindl" userId="440c5bbf-8f1e-49fd-b402-dada97a4bc52" providerId="ADAL" clId="{AF3A503F-4912-416F-960A-11870A9A2CA8}" dt="2021-02-24T20:01:56.120" v="121" actId="14100"/>
          <ac:spMkLst>
            <pc:docMk/>
            <pc:sldMk cId="3572636588" sldId="1163"/>
            <ac:spMk id="2" creationId="{080A52B6-CCFE-42FE-BC90-DDECCE69A135}"/>
          </ac:spMkLst>
        </pc:spChg>
        <pc:spChg chg="mod">
          <ac:chgData name="Richard Reindl" userId="440c5bbf-8f1e-49fd-b402-dada97a4bc52" providerId="ADAL" clId="{AF3A503F-4912-416F-960A-11870A9A2CA8}" dt="2021-02-24T19:46:57.209" v="24" actId="20577"/>
          <ac:spMkLst>
            <pc:docMk/>
            <pc:sldMk cId="3572636588" sldId="1163"/>
            <ac:spMk id="3" creationId="{DB3E8222-3462-4F75-A130-61798C1691E9}"/>
          </ac:spMkLst>
        </pc:spChg>
        <pc:picChg chg="add mod modCrop">
          <ac:chgData name="Richard Reindl" userId="440c5bbf-8f1e-49fd-b402-dada97a4bc52" providerId="ADAL" clId="{AF3A503F-4912-416F-960A-11870A9A2CA8}" dt="2021-02-24T19:56:55.009" v="67" actId="14100"/>
          <ac:picMkLst>
            <pc:docMk/>
            <pc:sldMk cId="3572636588" sldId="1163"/>
            <ac:picMk id="5" creationId="{7F6F74AE-9C7B-48DE-B90C-471878411558}"/>
          </ac:picMkLst>
        </pc:picChg>
      </pc:sldChg>
      <pc:sldChg chg="addSp delSp modSp mod">
        <pc:chgData name="Richard Reindl" userId="440c5bbf-8f1e-49fd-b402-dada97a4bc52" providerId="ADAL" clId="{AF3A503F-4912-416F-960A-11870A9A2CA8}" dt="2021-02-24T20:01:22.345" v="85" actId="1037"/>
        <pc:sldMkLst>
          <pc:docMk/>
          <pc:sldMk cId="373267990" sldId="1165"/>
        </pc:sldMkLst>
        <pc:picChg chg="add mod">
          <ac:chgData name="Richard Reindl" userId="440c5bbf-8f1e-49fd-b402-dada97a4bc52" providerId="ADAL" clId="{AF3A503F-4912-416F-960A-11870A9A2CA8}" dt="2021-02-24T20:01:22.345" v="85" actId="1037"/>
          <ac:picMkLst>
            <pc:docMk/>
            <pc:sldMk cId="373267990" sldId="1165"/>
            <ac:picMk id="3" creationId="{0495AD1F-427D-4065-BA50-603E3AC29B72}"/>
          </ac:picMkLst>
        </pc:picChg>
        <pc:picChg chg="del">
          <ac:chgData name="Richard Reindl" userId="440c5bbf-8f1e-49fd-b402-dada97a4bc52" providerId="ADAL" clId="{AF3A503F-4912-416F-960A-11870A9A2CA8}" dt="2021-02-24T20:01:07.831" v="72" actId="478"/>
          <ac:picMkLst>
            <pc:docMk/>
            <pc:sldMk cId="373267990" sldId="1165"/>
            <ac:picMk id="6" creationId="{5E3C21CB-B120-4975-ADCA-56A6D0020758}"/>
          </ac:picMkLst>
        </pc:picChg>
      </pc:sldChg>
    </pc:docChg>
  </pc:docChgLst>
  <pc:docChgLst>
    <pc:chgData name="Michal Grebac" userId="4da121602533288d" providerId="LiveId" clId="{682D1EDF-D3CA-40EA-933D-24CE7068145F}"/>
    <pc:docChg chg="custSel addSld modSld">
      <pc:chgData name="Michal Grebac" userId="4da121602533288d" providerId="LiveId" clId="{682D1EDF-D3CA-40EA-933D-24CE7068145F}" dt="2021-03-06T14:00:23.253" v="39" actId="22"/>
      <pc:docMkLst>
        <pc:docMk/>
      </pc:docMkLst>
      <pc:sldChg chg="modSp mod">
        <pc:chgData name="Michal Grebac" userId="4da121602533288d" providerId="LiveId" clId="{682D1EDF-D3CA-40EA-933D-24CE7068145F}" dt="2021-02-26T20:06:22.001" v="38" actId="20577"/>
        <pc:sldMkLst>
          <pc:docMk/>
          <pc:sldMk cId="2700365272" sldId="1145"/>
        </pc:sldMkLst>
        <pc:spChg chg="mod">
          <ac:chgData name="Michal Grebac" userId="4da121602533288d" providerId="LiveId" clId="{682D1EDF-D3CA-40EA-933D-24CE7068145F}" dt="2021-02-26T20:06:22.001" v="38" actId="20577"/>
          <ac:spMkLst>
            <pc:docMk/>
            <pc:sldMk cId="2700365272" sldId="1145"/>
            <ac:spMk id="3" creationId="{99A75A75-A77E-46F5-A869-A2AA1226FDB3}"/>
          </ac:spMkLst>
        </pc:spChg>
      </pc:sldChg>
      <pc:sldChg chg="add">
        <pc:chgData name="Michal Grebac" userId="4da121602533288d" providerId="LiveId" clId="{682D1EDF-D3CA-40EA-933D-24CE7068145F}" dt="2021-03-06T14:00:23.253" v="39" actId="22"/>
        <pc:sldMkLst>
          <pc:docMk/>
          <pc:sldMk cId="2395264766" sldId="1159"/>
        </pc:sldMkLst>
      </pc:sldChg>
    </pc:docChg>
  </pc:docChgLst>
  <pc:docChgLst>
    <pc:chgData name="Richard Reindl" userId="440c5bbf-8f1e-49fd-b402-dada97a4bc52" providerId="ADAL" clId="{9FE94613-2C89-43A7-A3E1-0F5D587E57B7}"/>
    <pc:docChg chg="modSld">
      <pc:chgData name="Richard Reindl" userId="440c5bbf-8f1e-49fd-b402-dada97a4bc52" providerId="ADAL" clId="{9FE94613-2C89-43A7-A3E1-0F5D587E57B7}" dt="2021-01-13T19:21:06.464" v="0" actId="478"/>
      <pc:docMkLst>
        <pc:docMk/>
      </pc:docMkLst>
      <pc:sldChg chg="delSp">
        <pc:chgData name="Richard Reindl" userId="440c5bbf-8f1e-49fd-b402-dada97a4bc52" providerId="ADAL" clId="{9FE94613-2C89-43A7-A3E1-0F5D587E57B7}" dt="2021-01-13T19:21:06.464" v="0" actId="478"/>
        <pc:sldMkLst>
          <pc:docMk/>
          <pc:sldMk cId="3572636588" sldId="1163"/>
        </pc:sldMkLst>
        <pc:picChg chg="del">
          <ac:chgData name="Richard Reindl" userId="440c5bbf-8f1e-49fd-b402-dada97a4bc52" providerId="ADAL" clId="{9FE94613-2C89-43A7-A3E1-0F5D587E57B7}" dt="2021-01-13T19:21:06.464" v="0" actId="478"/>
          <ac:picMkLst>
            <pc:docMk/>
            <pc:sldMk cId="3572636588" sldId="1163"/>
            <ac:picMk id="5" creationId="{6CDB49FD-036F-564E-88F1-E87F70D12F58}"/>
          </ac:picMkLst>
        </pc:picChg>
      </pc:sldChg>
    </pc:docChg>
  </pc:docChgLst>
  <pc:docChgLst>
    <pc:chgData name="Richard Reindl" userId="440c5bbf-8f1e-49fd-b402-dada97a4bc52" providerId="ADAL" clId="{440D8379-C6CF-46C8-8D21-AE6E610FCC4A}"/>
    <pc:docChg chg="modSld">
      <pc:chgData name="Richard Reindl" userId="440c5bbf-8f1e-49fd-b402-dada97a4bc52" providerId="ADAL" clId="{440D8379-C6CF-46C8-8D21-AE6E610FCC4A}" dt="2021-02-24T20:04:38.490" v="4" actId="1037"/>
      <pc:docMkLst>
        <pc:docMk/>
      </pc:docMkLst>
      <pc:sldChg chg="addSp modSp mod">
        <pc:chgData name="Richard Reindl" userId="440c5bbf-8f1e-49fd-b402-dada97a4bc52" providerId="ADAL" clId="{440D8379-C6CF-46C8-8D21-AE6E610FCC4A}" dt="2021-02-24T20:04:38.490" v="4" actId="1037"/>
        <pc:sldMkLst>
          <pc:docMk/>
          <pc:sldMk cId="1772824220" sldId="443"/>
        </pc:sldMkLst>
        <pc:picChg chg="add mod modCrop">
          <ac:chgData name="Richard Reindl" userId="440c5bbf-8f1e-49fd-b402-dada97a4bc52" providerId="ADAL" clId="{440D8379-C6CF-46C8-8D21-AE6E610FCC4A}" dt="2021-02-24T20:04:38.490" v="4" actId="1037"/>
          <ac:picMkLst>
            <pc:docMk/>
            <pc:sldMk cId="1772824220" sldId="443"/>
            <ac:picMk id="2" creationId="{F580FE3B-204C-41A3-96E4-C2BF91A43A2B}"/>
          </ac:picMkLst>
        </pc:picChg>
      </pc:sldChg>
    </pc:docChg>
  </pc:docChgLst>
  <pc:docChgLst>
    <pc:chgData name="Richard Reindl" userId="440c5bbf-8f1e-49fd-b402-dada97a4bc52" providerId="ADAL" clId="{25E17D8E-0C0E-450A-82AE-895C3AFFC949}"/>
    <pc:docChg chg="modMainMaster">
      <pc:chgData name="Richard Reindl" userId="440c5bbf-8f1e-49fd-b402-dada97a4bc52" providerId="ADAL" clId="{25E17D8E-0C0E-450A-82AE-895C3AFFC949}" dt="2020-06-15T18:24:53.847" v="0" actId="1035"/>
      <pc:docMkLst>
        <pc:docMk/>
      </pc:docMkLst>
      <pc:sldMasterChg chg="modSldLayout">
        <pc:chgData name="Richard Reindl" userId="440c5bbf-8f1e-49fd-b402-dada97a4bc52" providerId="ADAL" clId="{25E17D8E-0C0E-450A-82AE-895C3AFFC949}" dt="2020-06-15T18:24:53.847" v="0" actId="1035"/>
        <pc:sldMasterMkLst>
          <pc:docMk/>
          <pc:sldMasterMk cId="1311590602" sldId="2147483725"/>
        </pc:sldMasterMkLst>
        <pc:sldLayoutChg chg="modSp mod">
          <pc:chgData name="Richard Reindl" userId="440c5bbf-8f1e-49fd-b402-dada97a4bc52" providerId="ADAL" clId="{25E17D8E-0C0E-450A-82AE-895C3AFFC949}" dt="2020-06-15T18:24:53.847" v="0" actId="1035"/>
          <pc:sldLayoutMkLst>
            <pc:docMk/>
            <pc:sldMasterMk cId="1311590602" sldId="2147483725"/>
            <pc:sldLayoutMk cId="1604918591" sldId="2147483738"/>
          </pc:sldLayoutMkLst>
          <pc:picChg chg="mod">
            <ac:chgData name="Richard Reindl" userId="440c5bbf-8f1e-49fd-b402-dada97a4bc52" providerId="ADAL" clId="{25E17D8E-0C0E-450A-82AE-895C3AFFC949}" dt="2020-06-15T18:24:53.847" v="0" actId="1035"/>
            <ac:picMkLst>
              <pc:docMk/>
              <pc:sldMasterMk cId="1311590602" sldId="2147483725"/>
              <pc:sldLayoutMk cId="1604918591" sldId="2147483738"/>
              <ac:picMk id="3" creationId="{A6EA7ECE-AE6E-4CDB-AE27-DAAAA7928316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C9621-A4B6-4CC3-9C91-E1594225D91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A2227-2AF5-EB41-BE23-528E1AFAE59F}" type="datetimeFigureOut">
              <a:rPr lang="en-US" smtClean="0"/>
              <a:t>3/6/2021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49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9006B-1BDB-4378-9324-AB7056D14237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92EE7-9961-4DD5-ABC1-DB050D86B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5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43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5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61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92EE7-9961-4DD5-ABC1-DB050D86B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46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92EE7-9961-4DD5-ABC1-DB050D86B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284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92EE7-9961-4DD5-ABC1-DB050D86B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655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92EE7-9961-4DD5-ABC1-DB050D86B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609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40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92EE7-9961-4DD5-ABC1-DB050D86BC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38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mailto:Thijs.Koolaard@2ring.com" TargetMode="External"/><Relationship Id="rId2" Type="http://schemas.openxmlformats.org/officeDocument/2006/relationships/hyperlink" Target="mailto:lshepperd@2Ring.com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g"/><Relationship Id="rId4" Type="http://schemas.openxmlformats.org/officeDocument/2006/relationships/hyperlink" Target="mailto:mgrebac@2Ring.com" TargetMode="Externa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mailto:Thijs.Koolaard@2ring.com" TargetMode="External"/><Relationship Id="rId2" Type="http://schemas.openxmlformats.org/officeDocument/2006/relationships/hyperlink" Target="mailto:lshepperd@2Ring.com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g"/><Relationship Id="rId4" Type="http://schemas.openxmlformats.org/officeDocument/2006/relationships/hyperlink" Target="mailto:mgrebac@2Ring.com" TargetMode="Externa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hyperlink" Target="mailto:mgrebac@2Ring.com" TargetMode="External"/><Relationship Id="rId3" Type="http://schemas.openxmlformats.org/officeDocument/2006/relationships/hyperlink" Target="mailto:pkolenic@2Ring.com" TargetMode="External"/><Relationship Id="rId7" Type="http://schemas.openxmlformats.org/officeDocument/2006/relationships/hyperlink" Target="mailto:Info-na@2Ring.com" TargetMode="External"/><Relationship Id="rId12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2ring.com/" TargetMode="External"/><Relationship Id="rId11" Type="http://schemas.openxmlformats.org/officeDocument/2006/relationships/hyperlink" Target="http://2ring.com/SystemRequirements" TargetMode="External"/><Relationship Id="rId5" Type="http://schemas.openxmlformats.org/officeDocument/2006/relationships/hyperlink" Target="mailto:info@2Ring.com" TargetMode="External"/><Relationship Id="rId10" Type="http://schemas.openxmlformats.org/officeDocument/2006/relationships/hyperlink" Target="https://www.2ring.com/DW" TargetMode="External"/><Relationship Id="rId4" Type="http://schemas.openxmlformats.org/officeDocument/2006/relationships/hyperlink" Target="mailto:Thijs.Koolaard@2Ring.com" TargetMode="External"/><Relationship Id="rId9" Type="http://schemas.openxmlformats.org/officeDocument/2006/relationships/hyperlink" Target="mailto:tmccain@2Ring.com" TargetMode="Externa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hyperlink" Target="mailto:Info-na@2Ring.com" TargetMode="External"/><Relationship Id="rId13" Type="http://schemas.openxmlformats.org/officeDocument/2006/relationships/hyperlink" Target="https://www.2ring.com/WebEx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://www.2ring.com/" TargetMode="External"/><Relationship Id="rId12" Type="http://schemas.openxmlformats.org/officeDocument/2006/relationships/hyperlink" Target="https://www.2ring.com/DWtrial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info@2Ring.com" TargetMode="External"/><Relationship Id="rId11" Type="http://schemas.openxmlformats.org/officeDocument/2006/relationships/hyperlink" Target="https://www.2ring.com/DW" TargetMode="External"/><Relationship Id="rId5" Type="http://schemas.openxmlformats.org/officeDocument/2006/relationships/hyperlink" Target="mailto:Thijs.Koolaard@2Ring.com" TargetMode="External"/><Relationship Id="rId15" Type="http://schemas.openxmlformats.org/officeDocument/2006/relationships/hyperlink" Target="http://2ring.com/SystemRequirements" TargetMode="External"/><Relationship Id="rId10" Type="http://schemas.openxmlformats.org/officeDocument/2006/relationships/hyperlink" Target="mailto:tmccain@2Ring.com" TargetMode="External"/><Relationship Id="rId4" Type="http://schemas.openxmlformats.org/officeDocument/2006/relationships/hyperlink" Target="mailto:pkolenic@2Ring.com" TargetMode="External"/><Relationship Id="rId9" Type="http://schemas.openxmlformats.org/officeDocument/2006/relationships/hyperlink" Target="mailto:mgrebac@2Ring.com" TargetMode="External"/><Relationship Id="rId14" Type="http://schemas.openxmlformats.org/officeDocument/2006/relationships/hyperlink" Target="http://tworing.cloudapp.net/dw61/ClientWeb/#/layout/63/fullscreen/noNavigation" TargetMode="Externa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hyperlink" Target="mailto:Info-na@2Ring.com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://www.2ring.com/" TargetMode="External"/><Relationship Id="rId12" Type="http://schemas.openxmlformats.org/officeDocument/2006/relationships/hyperlink" Target="http://2ring.com/SystemRequirements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hyperlink" Target="mailto:info@2Ring.com" TargetMode="External"/><Relationship Id="rId11" Type="http://schemas.openxmlformats.org/officeDocument/2006/relationships/hyperlink" Target="https://www.2ring.com/DW" TargetMode="External"/><Relationship Id="rId5" Type="http://schemas.openxmlformats.org/officeDocument/2006/relationships/hyperlink" Target="mailto:Thijs.Koolaard@2Ring.com" TargetMode="External"/><Relationship Id="rId10" Type="http://schemas.openxmlformats.org/officeDocument/2006/relationships/hyperlink" Target="mailto:tmccain@2Ring.com" TargetMode="External"/><Relationship Id="rId4" Type="http://schemas.openxmlformats.org/officeDocument/2006/relationships/hyperlink" Target="mailto:pkolenic@2Ring.com" TargetMode="External"/><Relationship Id="rId9" Type="http://schemas.openxmlformats.org/officeDocument/2006/relationships/hyperlink" Target="mailto:mgrebac@2Ring.com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31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762000" y="1913964"/>
            <a:ext cx="7221940" cy="2270684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000" b="0" i="0" baseline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US" kern="0" dirty="0"/>
              <a:t>What’s new with </a:t>
            </a:r>
            <a:br>
              <a:rPr lang="en-US" kern="0" dirty="0"/>
            </a:br>
            <a:r>
              <a:rPr lang="en-US" kern="0" dirty="0"/>
              <a:t>2Ring </a:t>
            </a:r>
            <a:r>
              <a:rPr lang="en-US" kern="0" dirty="0" err="1"/>
              <a:t>Dashoards</a:t>
            </a:r>
            <a:r>
              <a:rPr lang="en-US" kern="0" dirty="0"/>
              <a:t> &amp; Wallboards ..</a:t>
            </a:r>
            <a:endParaRPr lang="en-US" dirty="0"/>
          </a:p>
        </p:txBody>
      </p:sp>
      <p:sp>
        <p:nvSpPr>
          <p:cNvPr id="32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62000" y="4184646"/>
            <a:ext cx="7221940" cy="114681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baseline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3" name="Picture 2" descr="A picture containing ball, game, bird&#10;&#10;Description automatically generated">
            <a:extLst>
              <a:ext uri="{FF2B5EF4-FFF2-40B4-BE49-F238E27FC236}">
                <a16:creationId xmlns:a16="http://schemas.microsoft.com/office/drawing/2014/main" id="{A6EA7ECE-AE6E-4CDB-AE27-DAAAA79283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7" t="24769" r="24768" b="22320"/>
          <a:stretch/>
        </p:blipFill>
        <p:spPr>
          <a:xfrm>
            <a:off x="1923701" y="369278"/>
            <a:ext cx="1541228" cy="162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1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62000" y="1913964"/>
            <a:ext cx="7221940" cy="2270684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000" b="0" i="0" baseline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US" kern="0" dirty="0"/>
              <a:t>What’s new with </a:t>
            </a:r>
            <a:br>
              <a:rPr lang="en-US" kern="0" dirty="0"/>
            </a:br>
            <a:r>
              <a:rPr lang="en-US" kern="0" dirty="0"/>
              <a:t>2Ring </a:t>
            </a:r>
            <a:r>
              <a:rPr lang="en-US" kern="0" dirty="0" err="1"/>
              <a:t>Dashoards</a:t>
            </a:r>
            <a:r>
              <a:rPr lang="en-US" kern="0" dirty="0"/>
              <a:t> &amp; Wallboards ..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2000" y="4184646"/>
            <a:ext cx="7221940" cy="114681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baseline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922929" y="385481"/>
            <a:ext cx="3054978" cy="1528483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762001" y="1913963"/>
            <a:ext cx="6457666" cy="2705329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000" b="0" i="0" baseline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US" kern="0" dirty="0"/>
              <a:t>What’s new with </a:t>
            </a:r>
            <a:br>
              <a:rPr lang="en-US" kern="0" dirty="0"/>
            </a:br>
            <a:r>
              <a:rPr lang="en-US" kern="0" dirty="0"/>
              <a:t>2Ring </a:t>
            </a:r>
            <a:r>
              <a:rPr lang="en-US" kern="0" dirty="0" err="1"/>
              <a:t>Dashoards</a:t>
            </a:r>
            <a:r>
              <a:rPr lang="en-US" kern="0" dirty="0"/>
              <a:t> </a:t>
            </a:r>
            <a:br>
              <a:rPr lang="en-US" kern="0" dirty="0"/>
            </a:br>
            <a:r>
              <a:rPr lang="en-US" kern="0" dirty="0"/>
              <a:t>&amp; Wallboards ..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62000" y="4619295"/>
            <a:ext cx="6457667" cy="10957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baseline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77" y="406642"/>
            <a:ext cx="3065929" cy="153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97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62001" y="1913963"/>
            <a:ext cx="6457666" cy="2705329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000" b="0" i="0" baseline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US" kern="0" dirty="0"/>
              <a:t>What’s new with </a:t>
            </a:r>
            <a:br>
              <a:rPr lang="en-US" kern="0" dirty="0"/>
            </a:br>
            <a:r>
              <a:rPr lang="en-US" kern="0" dirty="0"/>
              <a:t>2Ring </a:t>
            </a:r>
            <a:r>
              <a:rPr lang="en-US" kern="0" dirty="0" err="1"/>
              <a:t>Dashoards</a:t>
            </a:r>
            <a:r>
              <a:rPr lang="en-US" kern="0" dirty="0"/>
              <a:t> </a:t>
            </a:r>
            <a:br>
              <a:rPr lang="en-US" kern="0" dirty="0"/>
            </a:br>
            <a:r>
              <a:rPr lang="en-US" kern="0" dirty="0"/>
              <a:t>&amp; Wallboards ..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2000" y="4619295"/>
            <a:ext cx="6457667" cy="10957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baseline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94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762000" y="1913963"/>
            <a:ext cx="6870441" cy="2705329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4000" b="0" i="0" baseline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US" kern="0" dirty="0"/>
              <a:t>What’s new with </a:t>
            </a:r>
            <a:br>
              <a:rPr lang="en-US" kern="0" dirty="0"/>
            </a:br>
            <a:r>
              <a:rPr lang="en-US" kern="0" dirty="0"/>
              <a:t>2Ring </a:t>
            </a:r>
            <a:r>
              <a:rPr lang="en-US" kern="0" dirty="0" err="1"/>
              <a:t>Dashoards</a:t>
            </a:r>
            <a:r>
              <a:rPr lang="en-US" kern="0" dirty="0"/>
              <a:t> </a:t>
            </a:r>
            <a:br>
              <a:rPr lang="en-US" kern="0" dirty="0"/>
            </a:br>
            <a:r>
              <a:rPr lang="en-US" kern="0" dirty="0"/>
              <a:t>&amp; Wallboards ..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2000" y="4619295"/>
            <a:ext cx="6870441" cy="10957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baseline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90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2" cy="686003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62000" y="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524000" y="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286000" y="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3048000" y="1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3810000" y="1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2000" y="1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5334000" y="1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6096000" y="1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6858000" y="1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7620000" y="1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8382000" y="1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144000" y="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9906000" y="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10668000" y="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11430000" y="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 rot="5400000">
            <a:off x="0" y="76200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 userDrawn="1"/>
        </p:nvSpPr>
        <p:spPr>
          <a:xfrm rot="5400000">
            <a:off x="0" y="152400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 userDrawn="1"/>
        </p:nvSpPr>
        <p:spPr>
          <a:xfrm rot="5400000">
            <a:off x="0" y="228600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 userDrawn="1"/>
        </p:nvSpPr>
        <p:spPr>
          <a:xfrm rot="5400000">
            <a:off x="-1" y="304800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 userDrawn="1"/>
        </p:nvSpPr>
        <p:spPr>
          <a:xfrm rot="5400000">
            <a:off x="-1" y="381000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 userDrawn="1"/>
        </p:nvSpPr>
        <p:spPr>
          <a:xfrm rot="5400000">
            <a:off x="-1" y="457200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 userDrawn="1"/>
        </p:nvSpPr>
        <p:spPr>
          <a:xfrm rot="5400000">
            <a:off x="-1" y="533400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 userDrawn="1"/>
        </p:nvSpPr>
        <p:spPr>
          <a:xfrm rot="5400000">
            <a:off x="-1" y="609600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 userDrawn="1"/>
        </p:nvSpPr>
        <p:spPr>
          <a:xfrm>
            <a:off x="-1" y="0"/>
            <a:ext cx="381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 userDrawn="1"/>
        </p:nvSpPr>
        <p:spPr>
          <a:xfrm>
            <a:off x="380999" y="381000"/>
            <a:ext cx="381000" cy="381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 userDrawn="1"/>
        </p:nvSpPr>
        <p:spPr>
          <a:xfrm>
            <a:off x="1911977" y="-1"/>
            <a:ext cx="381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 userDrawn="1"/>
        </p:nvSpPr>
        <p:spPr>
          <a:xfrm>
            <a:off x="-1" y="1904999"/>
            <a:ext cx="381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 userDrawn="1"/>
        </p:nvSpPr>
        <p:spPr>
          <a:xfrm>
            <a:off x="11811000" y="6477000"/>
            <a:ext cx="381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 userDrawn="1"/>
        </p:nvSpPr>
        <p:spPr>
          <a:xfrm>
            <a:off x="379010" y="2100714"/>
            <a:ext cx="185285" cy="1852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 userDrawn="1"/>
        </p:nvSpPr>
        <p:spPr>
          <a:xfrm>
            <a:off x="379010" y="1913964"/>
            <a:ext cx="185285" cy="1852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2000" y="4619295"/>
            <a:ext cx="7949514" cy="5754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0" i="0" baseline="0">
                <a:solidFill>
                  <a:srgbClr val="C3E1E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3" cy="1532963"/>
          </a:xfrm>
          <a:prstGeom prst="rect">
            <a:avLst/>
          </a:prstGeom>
        </p:spPr>
      </p:pic>
      <p:sp>
        <p:nvSpPr>
          <p:cNvPr id="46" name="Rectangle 45"/>
          <p:cNvSpPr/>
          <p:nvPr userDrawn="1"/>
        </p:nvSpPr>
        <p:spPr>
          <a:xfrm>
            <a:off x="4384988" y="973905"/>
            <a:ext cx="3054978" cy="1528483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 userDrawn="1"/>
        </p:nvSpPr>
        <p:spPr>
          <a:xfrm>
            <a:off x="1911975" y="385481"/>
            <a:ext cx="3054978" cy="1528483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 userDrawn="1"/>
        </p:nvSpPr>
        <p:spPr>
          <a:xfrm>
            <a:off x="762000" y="6093967"/>
            <a:ext cx="770268" cy="764033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Subtitle 2"/>
          <p:cNvSpPr txBox="1">
            <a:spLocks/>
          </p:cNvSpPr>
          <p:nvPr userDrawn="1"/>
        </p:nvSpPr>
        <p:spPr>
          <a:xfrm>
            <a:off x="762000" y="4619295"/>
            <a:ext cx="6870441" cy="10957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kern="1200" baseline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rgbClr val="CCE2ED"/>
                </a:solidFill>
              </a:rPr>
              <a:t>SubHeader</a:t>
            </a:r>
            <a:endParaRPr lang="en-US" dirty="0">
              <a:solidFill>
                <a:srgbClr val="CCE2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69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 flipH="1">
            <a:off x="379010" y="1913961"/>
            <a:ext cx="1532959" cy="4561091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CE2ED"/>
                </a:solidFill>
              </a:rPr>
              <a:t>‹#›</a:t>
            </a:fld>
            <a:endParaRPr lang="en-US" sz="1200" dirty="0">
              <a:solidFill>
                <a:srgbClr val="CCE2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54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 flipH="1">
            <a:off x="379012" y="1913963"/>
            <a:ext cx="1532959" cy="4561091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CE2ED"/>
                </a:solidFill>
              </a:rPr>
              <a:t>‹#›</a:t>
            </a:fld>
            <a:endParaRPr lang="en-US" sz="1200" dirty="0">
              <a:solidFill>
                <a:srgbClr val="CCE2ED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CE2ED"/>
                </a:solidFill>
              </a:rPr>
              <a:t>‹#›</a:t>
            </a:fld>
            <a:endParaRPr lang="en-US" sz="1200" dirty="0">
              <a:solidFill>
                <a:srgbClr val="CCE2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33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CE2ED"/>
                </a:solidFill>
              </a:rPr>
              <a:t>‹#›</a:t>
            </a:fld>
            <a:endParaRPr lang="en-US" sz="1200" dirty="0">
              <a:solidFill>
                <a:srgbClr val="CCE2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79012" y="1913963"/>
            <a:ext cx="11431988" cy="4561089"/>
          </a:xfrm>
          <a:prstGeom prst="rect">
            <a:avLst/>
          </a:prstGeom>
          <a:solidFill>
            <a:srgbClr val="549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03995" y="1913963"/>
            <a:ext cx="185285" cy="185285"/>
          </a:xfrm>
          <a:prstGeom prst="rect">
            <a:avLst/>
          </a:prstGeom>
          <a:solidFill>
            <a:srgbClr val="67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79012" y="1913963"/>
            <a:ext cx="4545904" cy="4561089"/>
          </a:xfrm>
          <a:prstGeom prst="rect">
            <a:avLst/>
          </a:prstGeom>
          <a:solidFill>
            <a:srgbClr val="64A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3E1E4"/>
                </a:solidFill>
              </a:rPr>
              <a:t>‹#›</a:t>
            </a:fld>
            <a:endParaRPr lang="en-US" sz="1200" dirty="0">
              <a:solidFill>
                <a:srgbClr val="C3E1E4"/>
              </a:solidFill>
            </a:endParaRP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89280" y="2099248"/>
            <a:ext cx="4123397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110201" y="2099248"/>
            <a:ext cx="6509713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143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79012" y="1913963"/>
            <a:ext cx="11431988" cy="4561089"/>
          </a:xfrm>
          <a:prstGeom prst="rect">
            <a:avLst/>
          </a:prstGeom>
          <a:solidFill>
            <a:srgbClr val="549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7265094" y="1913963"/>
            <a:ext cx="4545904" cy="4561089"/>
          </a:xfrm>
          <a:prstGeom prst="rect">
            <a:avLst/>
          </a:prstGeom>
          <a:solidFill>
            <a:srgbClr val="64A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3E1E4"/>
                </a:solidFill>
              </a:rPr>
              <a:t>‹#›</a:t>
            </a:fld>
            <a:endParaRPr lang="en-US" sz="1200" dirty="0">
              <a:solidFill>
                <a:srgbClr val="C3E1E4"/>
              </a:solidFill>
            </a:endParaRP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89280" y="2099248"/>
            <a:ext cx="6484730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7469945" y="2099248"/>
            <a:ext cx="4149969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430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H="1">
            <a:off x="379012" y="1913963"/>
            <a:ext cx="1532959" cy="4561091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-944549" y="3680840"/>
            <a:ext cx="4180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b="0" i="0" dirty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rPr>
              <a:t>US: </a:t>
            </a:r>
            <a:r>
              <a:rPr lang="en-US" sz="1200" b="0" i="0" dirty="0">
                <a:solidFill>
                  <a:srgbClr val="CCE2ED"/>
                </a:solidFill>
                <a:latin typeface="Roboto Light" charset="0"/>
                <a:ea typeface="Roboto Light" charset="0"/>
                <a:cs typeface="Roboto Light" charset="0"/>
              </a:rPr>
              <a:t>Lyall Shepperd .. </a:t>
            </a:r>
            <a:r>
              <a:rPr lang="en-US" sz="1200" b="0" i="0" dirty="0">
                <a:solidFill>
                  <a:srgbClr val="99B7C1"/>
                </a:solidFill>
                <a:latin typeface="Roboto Light" charset="0"/>
                <a:ea typeface="Roboto Light" charset="0"/>
                <a:cs typeface="Roboto Light" charset="0"/>
                <a:hlinkClick r:id="rId2"/>
              </a:rPr>
              <a:t>lshepperd@2Ring.com</a:t>
            </a:r>
            <a:r>
              <a:rPr lang="en-US" sz="1200" b="0" i="0" dirty="0">
                <a:solidFill>
                  <a:srgbClr val="99B7C1"/>
                </a:solidFill>
                <a:latin typeface="Roboto Light" charset="0"/>
                <a:ea typeface="Roboto Light" charset="0"/>
                <a:cs typeface="Roboto Light" charset="0"/>
              </a:rPr>
              <a:t>   </a:t>
            </a:r>
          </a:p>
          <a:p>
            <a:pPr algn="l">
              <a:lnSpc>
                <a:spcPct val="100000"/>
              </a:lnSpc>
            </a:pPr>
            <a:r>
              <a:rPr lang="en-US" sz="1200" b="0" i="0" dirty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rPr>
              <a:t>EMEAR: </a:t>
            </a:r>
            <a:r>
              <a:rPr lang="en-US" sz="1200" b="0" i="0" dirty="0">
                <a:solidFill>
                  <a:srgbClr val="CCE2ED"/>
                </a:solidFill>
                <a:latin typeface="Roboto Light" charset="0"/>
                <a:ea typeface="Roboto Light" charset="0"/>
                <a:cs typeface="Roboto Light" charset="0"/>
              </a:rPr>
              <a:t>Thijs Koolaard .. </a:t>
            </a:r>
            <a:r>
              <a:rPr lang="en-US" sz="1200" b="0" i="0" dirty="0">
                <a:solidFill>
                  <a:srgbClr val="004B64"/>
                </a:solidFill>
                <a:latin typeface="Roboto Light" charset="0"/>
                <a:ea typeface="Roboto Light" charset="0"/>
                <a:cs typeface="Roboto Light" charset="0"/>
                <a:hlinkClick r:id="rId3"/>
              </a:rPr>
              <a:t>Thijs.Koolaard@2ring.com</a:t>
            </a:r>
            <a:r>
              <a:rPr lang="en-US" sz="1200" dirty="0">
                <a:solidFill>
                  <a:srgbClr val="004B64"/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pPr algn="l">
              <a:lnSpc>
                <a:spcPct val="100000"/>
              </a:lnSpc>
            </a:pPr>
            <a:r>
              <a:rPr lang="en-US" sz="1200" b="0" i="0" dirty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rPr>
              <a:t>LATAM &amp; APAC: </a:t>
            </a:r>
            <a:r>
              <a:rPr lang="en-US" sz="1200" b="0" i="0" dirty="0">
                <a:solidFill>
                  <a:srgbClr val="CCE2ED"/>
                </a:solidFill>
                <a:latin typeface="Roboto Light" charset="0"/>
                <a:ea typeface="Roboto Light" charset="0"/>
                <a:cs typeface="Roboto Light" charset="0"/>
              </a:rPr>
              <a:t>Michal Grebac .. </a:t>
            </a:r>
            <a:r>
              <a:rPr lang="en-US" sz="1200" b="0" i="0" dirty="0">
                <a:solidFill>
                  <a:srgbClr val="99B7C1"/>
                </a:solidFill>
                <a:latin typeface="Roboto Light" charset="0"/>
                <a:ea typeface="Roboto Light" charset="0"/>
                <a:cs typeface="Roboto Light" charset="0"/>
                <a:hlinkClick r:id="rId4"/>
              </a:rPr>
              <a:t>mgrebac@2Ring.com</a:t>
            </a:r>
            <a:r>
              <a:rPr lang="en-US" sz="1200" b="0" i="0" dirty="0">
                <a:solidFill>
                  <a:srgbClr val="99B7C1"/>
                </a:solidFill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200" b="0" i="0" dirty="0">
              <a:solidFill>
                <a:srgbClr val="004B64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911977" y="1913963"/>
            <a:ext cx="4949511" cy="4561089"/>
          </a:xfrm>
          <a:prstGeom prst="rect">
            <a:avLst/>
          </a:prstGeom>
          <a:solidFill>
            <a:srgbClr val="549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6861488" y="1913963"/>
            <a:ext cx="4949511" cy="4561089"/>
          </a:xfrm>
          <a:prstGeom prst="rect">
            <a:avLst/>
          </a:prstGeom>
          <a:solidFill>
            <a:srgbClr val="64A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3E1E4"/>
                </a:solidFill>
              </a:rPr>
              <a:t>‹#›</a:t>
            </a:fld>
            <a:endParaRPr lang="en-US" sz="1200" dirty="0">
              <a:solidFill>
                <a:srgbClr val="C3E1E4"/>
              </a:solidFill>
            </a:endParaRPr>
          </a:p>
        </p:txBody>
      </p:sp>
      <p:sp>
        <p:nvSpPr>
          <p:cNvPr id="19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51" y="2099248"/>
            <a:ext cx="4573152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7046768" y="2099248"/>
            <a:ext cx="4573146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51723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H="1">
            <a:off x="379012" y="1913963"/>
            <a:ext cx="1532959" cy="4561091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944549" y="3680840"/>
            <a:ext cx="4180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b="0" i="0" dirty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rPr>
              <a:t>US: </a:t>
            </a:r>
            <a:r>
              <a:rPr lang="en-US" sz="1200" b="0" i="0" dirty="0">
                <a:solidFill>
                  <a:srgbClr val="CCE2ED"/>
                </a:solidFill>
                <a:latin typeface="Roboto Light" charset="0"/>
                <a:ea typeface="Roboto Light" charset="0"/>
                <a:cs typeface="Roboto Light" charset="0"/>
              </a:rPr>
              <a:t>Lyall Shepperd .. </a:t>
            </a:r>
            <a:r>
              <a:rPr lang="en-US" sz="1200" b="0" i="0" dirty="0">
                <a:solidFill>
                  <a:srgbClr val="99B7C1"/>
                </a:solidFill>
                <a:latin typeface="Roboto Light" charset="0"/>
                <a:ea typeface="Roboto Light" charset="0"/>
                <a:cs typeface="Roboto Light" charset="0"/>
                <a:hlinkClick r:id="rId2"/>
              </a:rPr>
              <a:t>lshepperd@2Ring.com</a:t>
            </a:r>
            <a:r>
              <a:rPr lang="en-US" sz="1200" b="0" i="0" dirty="0">
                <a:solidFill>
                  <a:srgbClr val="99B7C1"/>
                </a:solidFill>
                <a:latin typeface="Roboto Light" charset="0"/>
                <a:ea typeface="Roboto Light" charset="0"/>
                <a:cs typeface="Roboto Light" charset="0"/>
              </a:rPr>
              <a:t>   </a:t>
            </a:r>
          </a:p>
          <a:p>
            <a:pPr algn="l">
              <a:lnSpc>
                <a:spcPct val="100000"/>
              </a:lnSpc>
            </a:pPr>
            <a:r>
              <a:rPr lang="en-US" sz="1200" b="0" i="0" dirty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rPr>
              <a:t>EMEAR: </a:t>
            </a:r>
            <a:r>
              <a:rPr lang="en-US" sz="1200" b="0" i="0" dirty="0">
                <a:solidFill>
                  <a:srgbClr val="CCE2ED"/>
                </a:solidFill>
                <a:latin typeface="Roboto Light" charset="0"/>
                <a:ea typeface="Roboto Light" charset="0"/>
                <a:cs typeface="Roboto Light" charset="0"/>
              </a:rPr>
              <a:t>Thijs Koolaard .. </a:t>
            </a:r>
            <a:r>
              <a:rPr lang="en-US" sz="1200" b="0" i="0" dirty="0">
                <a:solidFill>
                  <a:srgbClr val="004B64"/>
                </a:solidFill>
                <a:latin typeface="Roboto Light" charset="0"/>
                <a:ea typeface="Roboto Light" charset="0"/>
                <a:cs typeface="Roboto Light" charset="0"/>
                <a:hlinkClick r:id="rId3"/>
              </a:rPr>
              <a:t>Thijs.Koolaard@2ring.com</a:t>
            </a:r>
            <a:r>
              <a:rPr lang="en-US" sz="1200" dirty="0">
                <a:solidFill>
                  <a:srgbClr val="004B64"/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pPr algn="l">
              <a:lnSpc>
                <a:spcPct val="100000"/>
              </a:lnSpc>
            </a:pPr>
            <a:r>
              <a:rPr lang="en-US" sz="1200" b="0" i="0" dirty="0">
                <a:solidFill>
                  <a:srgbClr val="CCE2ED"/>
                </a:solidFill>
                <a:latin typeface="Roboto Medium" charset="0"/>
                <a:ea typeface="Roboto Medium" charset="0"/>
                <a:cs typeface="Roboto Medium" charset="0"/>
              </a:rPr>
              <a:t>LATAM &amp; APAC: </a:t>
            </a:r>
            <a:r>
              <a:rPr lang="en-US" sz="1200" b="0" i="0" dirty="0">
                <a:solidFill>
                  <a:srgbClr val="CCE2ED"/>
                </a:solidFill>
                <a:latin typeface="Roboto Light" charset="0"/>
                <a:ea typeface="Roboto Light" charset="0"/>
                <a:cs typeface="Roboto Light" charset="0"/>
              </a:rPr>
              <a:t>Michal Grebac .. </a:t>
            </a:r>
            <a:r>
              <a:rPr lang="en-US" sz="1200" b="0" i="0" dirty="0">
                <a:solidFill>
                  <a:srgbClr val="99B7C1"/>
                </a:solidFill>
                <a:latin typeface="Roboto Light" charset="0"/>
                <a:ea typeface="Roboto Light" charset="0"/>
                <a:cs typeface="Roboto Light" charset="0"/>
                <a:hlinkClick r:id="rId4"/>
              </a:rPr>
              <a:t>mgrebac@2Ring.com</a:t>
            </a:r>
            <a:r>
              <a:rPr lang="en-US" sz="1200" b="0" i="0" dirty="0">
                <a:solidFill>
                  <a:srgbClr val="99B7C1"/>
                </a:solidFill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200" b="0" i="0" dirty="0">
              <a:solidFill>
                <a:srgbClr val="004B64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911977" y="1913963"/>
            <a:ext cx="4949511" cy="4561089"/>
          </a:xfrm>
          <a:prstGeom prst="rect">
            <a:avLst/>
          </a:prstGeom>
          <a:solidFill>
            <a:srgbClr val="64A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61488" y="1913963"/>
            <a:ext cx="4949511" cy="4561089"/>
          </a:xfrm>
          <a:prstGeom prst="rect">
            <a:avLst/>
          </a:prstGeom>
          <a:solidFill>
            <a:srgbClr val="5798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3E1E4"/>
                </a:solidFill>
              </a:rPr>
              <a:t>‹#›</a:t>
            </a:fld>
            <a:endParaRPr lang="en-US" sz="1200" dirty="0">
              <a:solidFill>
                <a:srgbClr val="C3E1E4"/>
              </a:solidFill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51" y="2099248"/>
            <a:ext cx="4573152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7046768" y="2099248"/>
            <a:ext cx="4573146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36463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911977" y="1913963"/>
            <a:ext cx="4949511" cy="4561089"/>
          </a:xfrm>
          <a:prstGeom prst="rect">
            <a:avLst/>
          </a:prstGeom>
          <a:solidFill>
            <a:srgbClr val="549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61488" y="1913963"/>
            <a:ext cx="4949511" cy="4561089"/>
          </a:xfrm>
          <a:prstGeom prst="rect">
            <a:avLst/>
          </a:prstGeom>
          <a:solidFill>
            <a:srgbClr val="64A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3E1E4"/>
                </a:solidFill>
              </a:rPr>
              <a:t>‹#›</a:t>
            </a:fld>
            <a:endParaRPr lang="en-US" sz="1200" dirty="0">
              <a:solidFill>
                <a:srgbClr val="C3E1E4"/>
              </a:solidFill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51" y="2099248"/>
            <a:ext cx="4573152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7046768" y="2099248"/>
            <a:ext cx="4573146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8403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911977" y="1913963"/>
            <a:ext cx="4949511" cy="4561089"/>
          </a:xfrm>
          <a:prstGeom prst="rect">
            <a:avLst/>
          </a:prstGeom>
          <a:solidFill>
            <a:srgbClr val="64A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861488" y="1913963"/>
            <a:ext cx="4949511" cy="4561089"/>
          </a:xfrm>
          <a:prstGeom prst="rect">
            <a:avLst/>
          </a:prstGeom>
          <a:solidFill>
            <a:srgbClr val="5798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3E1E4"/>
                </a:solidFill>
              </a:rPr>
              <a:t>‹#›</a:t>
            </a:fld>
            <a:endParaRPr lang="en-US" sz="1200" dirty="0">
              <a:solidFill>
                <a:srgbClr val="C3E1E4"/>
              </a:solidFill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51" y="2099248"/>
            <a:ext cx="4573152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7046768" y="2099248"/>
            <a:ext cx="4573146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22236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solidFill>
            <a:srgbClr val="64A2C7"/>
          </a:solidFill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>
              <a:buFont typeface="Helvetica" charset="0"/>
              <a:buChar char="‣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>
              <a:buFont typeface="Arial" charset="0"/>
              <a:buChar char="•"/>
              <a:tabLst/>
              <a:defRPr sz="2000" b="0" i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CE2ED"/>
                </a:solidFill>
              </a:rPr>
              <a:t>‹#›</a:t>
            </a:fld>
            <a:endParaRPr lang="en-US" sz="1200" dirty="0">
              <a:solidFill>
                <a:srgbClr val="CCE2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8708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916317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79012" y="1922141"/>
            <a:ext cx="11431998" cy="1143224"/>
          </a:xfrm>
          <a:prstGeom prst="rect">
            <a:avLst/>
          </a:prstGeom>
          <a:solidFill>
            <a:srgbClr val="85B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 userDrawn="1"/>
        </p:nvSpPr>
        <p:spPr>
          <a:xfrm>
            <a:off x="379012" y="3058703"/>
            <a:ext cx="11431988" cy="1143224"/>
          </a:xfrm>
          <a:prstGeom prst="rect">
            <a:avLst/>
          </a:prstGeom>
          <a:solidFill>
            <a:srgbClr val="96B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 userDrawn="1"/>
        </p:nvSpPr>
        <p:spPr>
          <a:xfrm>
            <a:off x="379012" y="4195266"/>
            <a:ext cx="11431988" cy="1143224"/>
          </a:xfrm>
          <a:prstGeom prst="rect">
            <a:avLst/>
          </a:prstGeom>
          <a:solidFill>
            <a:srgbClr val="A8C9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 userDrawn="1"/>
        </p:nvSpPr>
        <p:spPr>
          <a:xfrm>
            <a:off x="379012" y="5331828"/>
            <a:ext cx="11431988" cy="1143224"/>
          </a:xfrm>
          <a:prstGeom prst="rect">
            <a:avLst/>
          </a:prstGeom>
          <a:solidFill>
            <a:srgbClr val="BAD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93727" y="259355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444126" y="6670132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46299" y="4490218"/>
            <a:ext cx="146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2Ring</a:t>
            </a:r>
            <a:r>
              <a:rPr lang="en-US" sz="2400" b="1" baseline="0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 .. </a:t>
            </a:r>
            <a:endParaRPr lang="en-US" sz="2400" b="1" dirty="0">
              <a:solidFill>
                <a:srgbClr val="FF0000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46299" y="3400087"/>
            <a:ext cx="146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2Ring</a:t>
            </a:r>
            <a:r>
              <a:rPr lang="en-US" sz="2400" b="1" baseline="0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 .. </a:t>
            </a:r>
            <a:endParaRPr lang="en-US" sz="2400" b="1" dirty="0">
              <a:solidFill>
                <a:srgbClr val="FF0000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946299" y="2256496"/>
            <a:ext cx="146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2Ring</a:t>
            </a:r>
            <a:r>
              <a:rPr lang="en-US" sz="2400" b="1" baseline="0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 .. </a:t>
            </a:r>
            <a:endParaRPr lang="en-US" sz="2400" b="1" dirty="0">
              <a:solidFill>
                <a:srgbClr val="FF0000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2084593" y="2256496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CEBF3"/>
                </a:solidFill>
                <a:latin typeface="Roboto Medium" charset="0"/>
                <a:ea typeface="Roboto Medium" charset="0"/>
                <a:cs typeface="Roboto Medium" charset="0"/>
              </a:rPr>
              <a:t>Questions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96471" y="3400087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CEBF3"/>
                </a:solidFill>
                <a:latin typeface="Roboto Medium" charset="0"/>
                <a:ea typeface="Roboto Medium" charset="0"/>
                <a:cs typeface="Roboto Medium" charset="0"/>
              </a:rPr>
              <a:t>EMEAR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2096467" y="4490218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CEBF3"/>
                </a:solidFill>
                <a:latin typeface="Roboto Medium" charset="0"/>
                <a:ea typeface="Roboto Medium" charset="0"/>
                <a:cs typeface="Roboto Medium" charset="0"/>
              </a:rPr>
              <a:t>Americas &amp; APAC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5228284" y="2068825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endParaRPr lang="en-US" sz="100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OFFICE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MOBILE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9185210" y="3202758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Peter </a:t>
            </a:r>
            <a:r>
              <a:rPr lang="en-US" sz="1000" b="1" noProof="0" dirty="0" err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Kolenič</a:t>
            </a:r>
            <a:endParaRPr lang="en-US" sz="1000" b="1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Channel Director, EMEAR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 4379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(903) 500 494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3"/>
              </a:rPr>
              <a:t>pkolenic@2Ring.com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9182934" y="2068825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Thijs Koolaard</a:t>
            </a:r>
          </a:p>
          <a:p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Channel Development Manager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 4471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(918) 858056 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4"/>
              </a:rPr>
              <a:t>Thijs.Koolaard@2Ring.com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 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5228284" y="3202759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ADDRESS</a:t>
            </a:r>
          </a:p>
          <a:p>
            <a:endParaRPr lang="en-US" sz="100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PHONE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WWW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6344703" y="3202758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noProof="0" dirty="0" err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Galvaniho</a:t>
            </a: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15/C</a:t>
            </a: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821</a:t>
            </a:r>
            <a:r>
              <a:rPr lang="en-US" sz="1000" baseline="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 04, Bratislava, Slovak Republic</a:t>
            </a:r>
            <a:endParaRPr lang="en-US" sz="1000" noProof="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5822-4550</a:t>
            </a:r>
            <a:endParaRPr lang="en-US" sz="1000" baseline="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5"/>
              </a:rPr>
              <a:t>info@2Ring.com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6"/>
              </a:rPr>
              <a:t>www.2Ring.com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5228284" y="4356544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ADDRESS</a:t>
            </a:r>
          </a:p>
          <a:p>
            <a:endParaRPr lang="en-US" sz="100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PHONE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WWW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344703" y="4356543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8880 Cal Center Drive, Suite 400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Sacramento, CA, 95826, USA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 426-3790</a:t>
            </a:r>
            <a:endParaRPr lang="en-US" sz="1000" baseline="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7"/>
              </a:rPr>
              <a:t>Info-na@2Ring.com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6"/>
              </a:rPr>
              <a:t>www.2Ring.com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6342647" y="2068825"/>
            <a:ext cx="25057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Michal Grebáč</a:t>
            </a:r>
          </a:p>
          <a:p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Strategic</a:t>
            </a:r>
            <a:r>
              <a:rPr lang="en-US" sz="1000" baseline="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 Sales &amp; Marketing Director</a:t>
            </a:r>
            <a:endParaRPr lang="en-US" sz="1000" noProof="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282-9514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 514-3355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8"/>
              </a:rPr>
              <a:t>mgrebac@2Ring.com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85210" y="4335651"/>
            <a:ext cx="2120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Tom McCain</a:t>
            </a:r>
          </a:p>
          <a:p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Director of North American Sales</a:t>
            </a:r>
          </a:p>
          <a:p>
            <a:r>
              <a:rPr lang="en-US" sz="1000" baseline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(480) 255-7500</a:t>
            </a:r>
          </a:p>
          <a:p>
            <a:r>
              <a:rPr lang="en-US" sz="1000" baseline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9"/>
              </a:rPr>
              <a:t>tmccain@2Ring.com</a:t>
            </a:r>
            <a:r>
              <a:rPr lang="en-US" sz="1000" baseline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8" name="TextBox 37"/>
          <p:cNvSpPr txBox="1"/>
          <p:nvPr userDrawn="1"/>
        </p:nvSpPr>
        <p:spPr>
          <a:xfrm>
            <a:off x="944321" y="5679032"/>
            <a:ext cx="146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2Ring</a:t>
            </a:r>
            <a:r>
              <a:rPr lang="en-US" sz="2400" b="1" baseline="0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 .. </a:t>
            </a:r>
            <a:endParaRPr lang="en-US" sz="2400" b="1" dirty="0">
              <a:solidFill>
                <a:srgbClr val="FF0000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2094489" y="5679032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CEBF3"/>
                </a:solidFill>
                <a:latin typeface="Roboto Medium" charset="0"/>
                <a:ea typeface="Roboto Medium" charset="0"/>
                <a:cs typeface="Roboto Medium" charset="0"/>
              </a:rPr>
              <a:t>Links to Remember</a:t>
            </a:r>
          </a:p>
        </p:txBody>
      </p:sp>
      <p:sp>
        <p:nvSpPr>
          <p:cNvPr id="40" name="TextBox 39"/>
          <p:cNvSpPr txBox="1"/>
          <p:nvPr userDrawn="1"/>
        </p:nvSpPr>
        <p:spPr>
          <a:xfrm>
            <a:off x="6393105" y="5698934"/>
            <a:ext cx="2674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EDF5FA"/>
                </a:solidFill>
                <a:latin typeface="Roboto" charset="0"/>
                <a:ea typeface="Roboto" charset="0"/>
                <a:cs typeface="Roboto" charset="0"/>
              </a:rPr>
              <a:t>DW Product Site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rgbClr val="EDF5FA"/>
                </a:solidFill>
                <a:latin typeface="Roboto" charset="0"/>
                <a:ea typeface="Roboto" charset="0"/>
                <a:cs typeface="Roboto" charset="0"/>
              </a:rPr>
              <a:t>System Requirements Simplified</a:t>
            </a:r>
          </a:p>
        </p:txBody>
      </p:sp>
      <p:sp>
        <p:nvSpPr>
          <p:cNvPr id="41" name="TextBox 40"/>
          <p:cNvSpPr txBox="1"/>
          <p:nvPr userDrawn="1"/>
        </p:nvSpPr>
        <p:spPr>
          <a:xfrm>
            <a:off x="9183230" y="5698934"/>
            <a:ext cx="235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0"/>
              </a:rPr>
              <a:t>2Ring.com/DW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1"/>
              </a:rPr>
              <a:t>2Ring.com/SystemRequirements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130" y="652248"/>
            <a:ext cx="3602888" cy="79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61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902200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108" y="652247"/>
            <a:ext cx="3602892" cy="798109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379012" y="1922141"/>
            <a:ext cx="11431998" cy="1143224"/>
          </a:xfrm>
          <a:prstGeom prst="rect">
            <a:avLst/>
          </a:prstGeom>
          <a:solidFill>
            <a:srgbClr val="85B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 userDrawn="1"/>
        </p:nvSpPr>
        <p:spPr>
          <a:xfrm>
            <a:off x="379012" y="3058703"/>
            <a:ext cx="11431988" cy="1143224"/>
          </a:xfrm>
          <a:prstGeom prst="rect">
            <a:avLst/>
          </a:prstGeom>
          <a:solidFill>
            <a:srgbClr val="96B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 userDrawn="1"/>
        </p:nvSpPr>
        <p:spPr>
          <a:xfrm>
            <a:off x="379012" y="4195266"/>
            <a:ext cx="11431988" cy="1143224"/>
          </a:xfrm>
          <a:prstGeom prst="rect">
            <a:avLst/>
          </a:prstGeom>
          <a:solidFill>
            <a:srgbClr val="A8C9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 userDrawn="1"/>
        </p:nvSpPr>
        <p:spPr>
          <a:xfrm>
            <a:off x="379012" y="5331828"/>
            <a:ext cx="11431988" cy="1143224"/>
          </a:xfrm>
          <a:prstGeom prst="rect">
            <a:avLst/>
          </a:prstGeom>
          <a:solidFill>
            <a:srgbClr val="BAD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93727" y="259355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444126" y="6670132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46299" y="4490218"/>
            <a:ext cx="146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2Ring</a:t>
            </a:r>
            <a:r>
              <a:rPr lang="en-US" sz="2400" b="1" baseline="0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 .. </a:t>
            </a:r>
            <a:endParaRPr lang="en-US" sz="2400" b="1" dirty="0">
              <a:solidFill>
                <a:srgbClr val="FF0000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46299" y="3400087"/>
            <a:ext cx="146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2Ring</a:t>
            </a:r>
            <a:r>
              <a:rPr lang="en-US" sz="2400" b="1" baseline="0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 .. </a:t>
            </a:r>
            <a:endParaRPr lang="en-US" sz="2400" b="1" dirty="0">
              <a:solidFill>
                <a:srgbClr val="FF0000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946299" y="2256496"/>
            <a:ext cx="146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2Ring</a:t>
            </a:r>
            <a:r>
              <a:rPr lang="en-US" sz="2400" b="1" baseline="0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 .. </a:t>
            </a:r>
            <a:endParaRPr lang="en-US" sz="2400" b="1" dirty="0">
              <a:solidFill>
                <a:srgbClr val="FF0000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2084593" y="2256496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CEBF3"/>
                </a:solidFill>
                <a:latin typeface="Roboto Medium" charset="0"/>
                <a:ea typeface="Roboto Medium" charset="0"/>
                <a:cs typeface="Roboto Medium" charset="0"/>
              </a:rPr>
              <a:t>Questions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96471" y="3400087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CEBF3"/>
                </a:solidFill>
                <a:latin typeface="Roboto Medium" charset="0"/>
                <a:ea typeface="Roboto Medium" charset="0"/>
                <a:cs typeface="Roboto Medium" charset="0"/>
              </a:rPr>
              <a:t>EMEAR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2096467" y="4490218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CEBF3"/>
                </a:solidFill>
                <a:latin typeface="Roboto Medium" charset="0"/>
                <a:ea typeface="Roboto Medium" charset="0"/>
                <a:cs typeface="Roboto Medium" charset="0"/>
              </a:rPr>
              <a:t>Americas &amp; APAC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5228284" y="2068825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endParaRPr lang="en-US" sz="100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OFFICE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MOBILE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9185210" y="3202758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Peter </a:t>
            </a:r>
            <a:r>
              <a:rPr lang="en-US" sz="1000" b="1" noProof="0" dirty="0" err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Kolenič</a:t>
            </a:r>
            <a:endParaRPr lang="en-US" sz="1000" b="1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Channel Director, EMEAR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 4379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(903) 500 494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4"/>
              </a:rPr>
              <a:t>pkolenic@2Ring.com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9182934" y="2068825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Thijs Koolaard</a:t>
            </a:r>
          </a:p>
          <a:p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Channel Development Manager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 4471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(918) 858056 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5"/>
              </a:rPr>
              <a:t>Thijs.Koolaard@2Ring.com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 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5228284" y="3202759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ADDRESS</a:t>
            </a:r>
          </a:p>
          <a:p>
            <a:endParaRPr lang="en-US" sz="100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PHONE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WWW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6344703" y="3202758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noProof="0" dirty="0" err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Galvaniho</a:t>
            </a: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15/C</a:t>
            </a: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821</a:t>
            </a:r>
            <a:r>
              <a:rPr lang="en-US" sz="1000" baseline="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 04, Bratislava, Slovak Republic</a:t>
            </a:r>
            <a:endParaRPr lang="en-US" sz="1000" noProof="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5822-4550</a:t>
            </a:r>
            <a:endParaRPr lang="en-US" sz="1000" baseline="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6"/>
              </a:rPr>
              <a:t>info@2Ring.com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7"/>
              </a:rPr>
              <a:t>www.2Ring.com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5228284" y="4356544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ADDRESS</a:t>
            </a:r>
          </a:p>
          <a:p>
            <a:endParaRPr lang="en-US" sz="100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PHONE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  <a:p>
            <a:r>
              <a:rPr lang="en-US" sz="100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WWW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344703" y="4356543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3626 Fair Oaks Blvd. Suite 100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Sacramento, CA, 95864, USA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 426-3790</a:t>
            </a:r>
            <a:endParaRPr lang="en-US" sz="1000" baseline="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8"/>
              </a:rPr>
              <a:t>Info-na@2Ring.com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7"/>
              </a:rPr>
              <a:t>www.2Ring.com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6342647" y="2068825"/>
            <a:ext cx="25057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Michal Grebáč</a:t>
            </a:r>
          </a:p>
          <a:p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Strategic</a:t>
            </a:r>
            <a:r>
              <a:rPr lang="en-US" sz="1000" baseline="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 Sales &amp; Marketing Director</a:t>
            </a:r>
            <a:endParaRPr lang="en-US" sz="1000" noProof="0" dirty="0">
              <a:solidFill>
                <a:srgbClr val="DCEBF3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282-9514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 514-3355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9"/>
              </a:rPr>
              <a:t>mgrebac@2Ring.com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85210" y="4335651"/>
            <a:ext cx="2120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Tom McCain</a:t>
            </a:r>
          </a:p>
          <a:p>
            <a:r>
              <a:rPr lang="en-US" sz="1000" noProof="0" dirty="0">
                <a:solidFill>
                  <a:srgbClr val="DCEBF3"/>
                </a:solidFill>
                <a:latin typeface="Roboto" charset="0"/>
                <a:ea typeface="Roboto" charset="0"/>
                <a:cs typeface="Roboto" charset="0"/>
              </a:rPr>
              <a:t>Director of North American Sales</a:t>
            </a:r>
          </a:p>
          <a:p>
            <a:r>
              <a:rPr lang="en-US" sz="1000" baseline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(480) 255-7500</a:t>
            </a:r>
          </a:p>
          <a:p>
            <a:r>
              <a:rPr lang="en-US" sz="1000" baseline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0"/>
              </a:rPr>
              <a:t>tmccain@2Ring.com</a:t>
            </a:r>
            <a:r>
              <a:rPr lang="en-US" sz="1000" baseline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8" name="TextBox 37"/>
          <p:cNvSpPr txBox="1"/>
          <p:nvPr userDrawn="1"/>
        </p:nvSpPr>
        <p:spPr>
          <a:xfrm>
            <a:off x="944321" y="5679032"/>
            <a:ext cx="146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2Ring</a:t>
            </a:r>
            <a:r>
              <a:rPr lang="en-US" sz="2400" b="1" baseline="0" dirty="0">
                <a:solidFill>
                  <a:srgbClr val="FF0000"/>
                </a:solidFill>
                <a:latin typeface="Roboto" charset="0"/>
                <a:ea typeface="Roboto" charset="0"/>
                <a:cs typeface="Roboto" charset="0"/>
              </a:rPr>
              <a:t> .. </a:t>
            </a:r>
            <a:endParaRPr lang="en-US" sz="2400" b="1" dirty="0">
              <a:solidFill>
                <a:srgbClr val="FF0000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2094489" y="5679032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DCEBF3"/>
                </a:solidFill>
                <a:latin typeface="Roboto Medium" charset="0"/>
                <a:ea typeface="Roboto Medium" charset="0"/>
                <a:cs typeface="Roboto Medium" charset="0"/>
              </a:rPr>
              <a:t>Links to Remember</a:t>
            </a:r>
          </a:p>
        </p:txBody>
      </p:sp>
      <p:sp>
        <p:nvSpPr>
          <p:cNvPr id="40" name="TextBox 39"/>
          <p:cNvSpPr txBox="1"/>
          <p:nvPr userDrawn="1"/>
        </p:nvSpPr>
        <p:spPr>
          <a:xfrm>
            <a:off x="6393105" y="5394593"/>
            <a:ext cx="26743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5397C4"/>
                </a:solidFill>
                <a:latin typeface="Roboto" charset="0"/>
                <a:ea typeface="Roboto" charset="0"/>
                <a:cs typeface="Roboto" charset="0"/>
              </a:rPr>
              <a:t>DW Product Site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rgbClr val="325F98"/>
                </a:solidFill>
                <a:latin typeface="Roboto" charset="0"/>
                <a:ea typeface="Roboto" charset="0"/>
                <a:cs typeface="Roboto" charset="0"/>
              </a:rPr>
              <a:t>Request Instant Access to DW (Cloud)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rgbClr val="6E8EB7"/>
                </a:solidFill>
                <a:latin typeface="Roboto" charset="0"/>
                <a:ea typeface="Roboto" charset="0"/>
                <a:cs typeface="Roboto" charset="0"/>
              </a:rPr>
              <a:t>Request a Live Demo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rgbClr val="63A1CA"/>
                </a:solidFill>
                <a:latin typeface="Roboto" charset="0"/>
                <a:ea typeface="Roboto" charset="0"/>
                <a:cs typeface="Roboto" charset="0"/>
              </a:rPr>
              <a:t>View a Sample Wallboard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System Requirements Simplified</a:t>
            </a:r>
          </a:p>
        </p:txBody>
      </p:sp>
      <p:sp>
        <p:nvSpPr>
          <p:cNvPr id="41" name="TextBox 40"/>
          <p:cNvSpPr txBox="1"/>
          <p:nvPr userDrawn="1"/>
        </p:nvSpPr>
        <p:spPr>
          <a:xfrm>
            <a:off x="9183230" y="5399025"/>
            <a:ext cx="23501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1"/>
              </a:rPr>
              <a:t>2Ring.com/DW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2"/>
              </a:rPr>
              <a:t>2Ring.com/</a:t>
            </a:r>
            <a:r>
              <a:rPr lang="en-US" sz="1000" dirty="0" err="1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2"/>
              </a:rPr>
              <a:t>DWtrial</a:t>
            </a: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2"/>
              </a:rPr>
              <a:t>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3"/>
              </a:rPr>
              <a:t>2Ring.com/WebEx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4"/>
              </a:rPr>
              <a:t>2Ring.com/</a:t>
            </a:r>
            <a:r>
              <a:rPr lang="en-US" sz="1000" dirty="0" err="1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4"/>
              </a:rPr>
              <a:t>TryItAmazon</a:t>
            </a: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4"/>
              </a:rPr>
              <a:t>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5"/>
              </a:rPr>
              <a:t>2Ring.com/</a:t>
            </a:r>
            <a:r>
              <a:rPr lang="en-US" sz="1000" dirty="0" err="1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5"/>
              </a:rPr>
              <a:t>SystemRequirements</a:t>
            </a: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5"/>
              </a:rPr>
              <a:t>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2" cy="686003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62000" y="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524000" y="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286000" y="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3048000" y="1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3810000" y="1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2000" y="1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5334000" y="1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6096000" y="1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6858000" y="1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7620000" y="1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8382000" y="1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144000" y="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9906000" y="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10668000" y="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11430000" y="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 rot="5400000">
            <a:off x="0" y="76200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 userDrawn="1"/>
        </p:nvSpPr>
        <p:spPr>
          <a:xfrm rot="5400000">
            <a:off x="0" y="152400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 userDrawn="1"/>
        </p:nvSpPr>
        <p:spPr>
          <a:xfrm rot="5400000">
            <a:off x="0" y="228600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 userDrawn="1"/>
        </p:nvSpPr>
        <p:spPr>
          <a:xfrm rot="5400000">
            <a:off x="-1" y="304800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 userDrawn="1"/>
        </p:nvSpPr>
        <p:spPr>
          <a:xfrm rot="5400000">
            <a:off x="-1" y="381000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 userDrawn="1"/>
        </p:nvSpPr>
        <p:spPr>
          <a:xfrm rot="5400000">
            <a:off x="-1" y="457200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 userDrawn="1"/>
        </p:nvSpPr>
        <p:spPr>
          <a:xfrm rot="5400000">
            <a:off x="-1" y="5334000"/>
            <a:ext cx="762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 userDrawn="1"/>
        </p:nvSpPr>
        <p:spPr>
          <a:xfrm rot="5400000">
            <a:off x="-1" y="6096000"/>
            <a:ext cx="762000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 userDrawn="1"/>
        </p:nvSpPr>
        <p:spPr>
          <a:xfrm>
            <a:off x="-1" y="0"/>
            <a:ext cx="381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 userDrawn="1"/>
        </p:nvSpPr>
        <p:spPr>
          <a:xfrm>
            <a:off x="380999" y="381000"/>
            <a:ext cx="381000" cy="381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 userDrawn="1"/>
        </p:nvSpPr>
        <p:spPr>
          <a:xfrm>
            <a:off x="1911977" y="-1"/>
            <a:ext cx="381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 userDrawn="1"/>
        </p:nvSpPr>
        <p:spPr>
          <a:xfrm>
            <a:off x="-1" y="1904999"/>
            <a:ext cx="381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 userDrawn="1"/>
        </p:nvSpPr>
        <p:spPr>
          <a:xfrm>
            <a:off x="11811000" y="6477000"/>
            <a:ext cx="381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 userDrawn="1"/>
        </p:nvSpPr>
        <p:spPr>
          <a:xfrm>
            <a:off x="379010" y="2100714"/>
            <a:ext cx="185285" cy="1852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 userDrawn="1"/>
        </p:nvSpPr>
        <p:spPr>
          <a:xfrm>
            <a:off x="379010" y="1913964"/>
            <a:ext cx="185285" cy="1852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2000" y="4619295"/>
            <a:ext cx="7949514" cy="5754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0" i="0" baseline="0">
                <a:solidFill>
                  <a:srgbClr val="C3E1E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6003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3" cy="1532963"/>
          </a:xfrm>
          <a:prstGeom prst="rect">
            <a:avLst/>
          </a:prstGeom>
        </p:spPr>
      </p:pic>
      <p:sp>
        <p:nvSpPr>
          <p:cNvPr id="46" name="Rectangle 45"/>
          <p:cNvSpPr/>
          <p:nvPr userDrawn="1"/>
        </p:nvSpPr>
        <p:spPr>
          <a:xfrm>
            <a:off x="4384988" y="973905"/>
            <a:ext cx="3054978" cy="1528483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 userDrawn="1"/>
        </p:nvSpPr>
        <p:spPr>
          <a:xfrm>
            <a:off x="1911975" y="385481"/>
            <a:ext cx="3054978" cy="1528483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 userDrawn="1"/>
        </p:nvSpPr>
        <p:spPr>
          <a:xfrm>
            <a:off x="762000" y="6093967"/>
            <a:ext cx="770268" cy="764033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Subtitle 2"/>
          <p:cNvSpPr txBox="1">
            <a:spLocks/>
          </p:cNvSpPr>
          <p:nvPr userDrawn="1"/>
        </p:nvSpPr>
        <p:spPr>
          <a:xfrm>
            <a:off x="762000" y="4619295"/>
            <a:ext cx="6870441" cy="10957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0" i="0" kern="1200" baseline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rgbClr val="CCE2ED"/>
                </a:solidFill>
              </a:rPr>
              <a:t>SubHeader</a:t>
            </a:r>
            <a:endParaRPr lang="en-US" dirty="0">
              <a:solidFill>
                <a:srgbClr val="CCE2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927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 flipH="1">
            <a:off x="379010" y="1913961"/>
            <a:ext cx="1532959" cy="4561091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 rot="16200000">
            <a:off x="10146506" y="4004010"/>
            <a:ext cx="370998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0" i="0" dirty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rPr>
              <a:t>Every @</a:t>
            </a:r>
            <a:r>
              <a:rPr lang="en-US" sz="1200" b="0" i="0" dirty="0" err="1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rPr>
              <a:t>CiscoCC</a:t>
            </a:r>
            <a:r>
              <a:rPr lang="en-US" sz="1200" b="0" i="0" dirty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rPr>
              <a:t> Needs</a:t>
            </a:r>
            <a:r>
              <a:rPr lang="en-US" sz="1200" b="0" i="0" baseline="0" dirty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rPr>
              <a:t> 2Ring ..</a:t>
            </a:r>
            <a:endParaRPr lang="en-US" sz="1200" b="0" i="0" dirty="0">
              <a:solidFill>
                <a:srgbClr val="5196C4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DCEBF2"/>
                </a:solidFill>
              </a:rPr>
              <a:t>‹#›</a:t>
            </a:fld>
            <a:endParaRPr lang="en-US" sz="1200" dirty="0">
              <a:solidFill>
                <a:srgbClr val="DCEBF2"/>
              </a:solidFill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525463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 marL="709613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 marL="877888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81876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DCEBF2"/>
                </a:solidFill>
              </a:rPr>
              <a:t>‹#›</a:t>
            </a:fld>
            <a:endParaRPr lang="en-US" sz="1200" dirty="0">
              <a:solidFill>
                <a:srgbClr val="DCEBF2"/>
              </a:solidFill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525463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 marL="709613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 marL="877888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059216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887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DC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991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CCE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465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BAD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54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A8C9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982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96B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44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85B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88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73A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930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61A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204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79012" y="381001"/>
            <a:ext cx="11431987" cy="6094051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370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 flipH="1">
            <a:off x="379012" y="1913963"/>
            <a:ext cx="1532959" cy="4561091"/>
          </a:xfrm>
          <a:prstGeom prst="rect">
            <a:avLst/>
          </a:prstGeom>
          <a:solidFill>
            <a:srgbClr val="73A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CE2ED"/>
                </a:solidFill>
              </a:rPr>
              <a:t>‹#›</a:t>
            </a:fld>
            <a:endParaRPr lang="en-US" sz="1200" dirty="0">
              <a:solidFill>
                <a:srgbClr val="CCE2ED"/>
              </a:solidFill>
            </a:endParaRP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525463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 marL="709613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 marL="877888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84583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911977" y="1913963"/>
            <a:ext cx="9899022" cy="4561089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11980" y="381001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3200" b="0" i="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11975" y="1913963"/>
            <a:ext cx="185285" cy="1852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625714" y="6289767"/>
            <a:ext cx="185285" cy="1852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379012" y="6092106"/>
            <a:ext cx="1532963" cy="3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BFE8C72-A5A6-468F-A77B-69A7997F2DB5}" type="slidenum">
              <a:rPr lang="en-US" sz="1200" smtClean="0">
                <a:solidFill>
                  <a:srgbClr val="CCE2ED"/>
                </a:solidFill>
              </a:rPr>
              <a:t>‹#›</a:t>
            </a:fld>
            <a:endParaRPr lang="en-US" sz="1200" dirty="0">
              <a:solidFill>
                <a:srgbClr val="CCE2ED"/>
              </a:solidFill>
            </a:endParaRP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097260" y="2099248"/>
            <a:ext cx="9528451" cy="4190519"/>
          </a:xfrm>
          <a:prstGeom prst="rect">
            <a:avLst/>
          </a:prstGeom>
        </p:spPr>
        <p:txBody>
          <a:bodyPr numCol="1" anchor="ctr"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525463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 marL="709613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 marL="877888" indent="-342900">
              <a:buFont typeface="Arial" charset="0"/>
              <a:buChar char="•"/>
              <a:tabLst/>
              <a:defRPr sz="2000" b="0" i="0">
                <a:solidFill>
                  <a:srgbClr val="DCEBF2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>
              <a:defRPr sz="2000" b="0" i="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Business Value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302227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6784"/>
            <a:ext cx="12192000" cy="6855416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en-US" dirty="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102" y="707668"/>
            <a:ext cx="5416681" cy="67467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911978" y="1922141"/>
            <a:ext cx="9899032" cy="1143224"/>
          </a:xfrm>
          <a:prstGeom prst="rect">
            <a:avLst/>
          </a:prstGeom>
          <a:solidFill>
            <a:srgbClr val="85B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 userDrawn="1"/>
        </p:nvSpPr>
        <p:spPr>
          <a:xfrm>
            <a:off x="1911978" y="3065365"/>
            <a:ext cx="9897805" cy="1143224"/>
          </a:xfrm>
          <a:prstGeom prst="rect">
            <a:avLst/>
          </a:prstGeom>
          <a:solidFill>
            <a:srgbClr val="96B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 userDrawn="1"/>
        </p:nvSpPr>
        <p:spPr>
          <a:xfrm>
            <a:off x="1911978" y="4195266"/>
            <a:ext cx="9899022" cy="1143224"/>
          </a:xfrm>
          <a:prstGeom prst="rect">
            <a:avLst/>
          </a:prstGeom>
          <a:solidFill>
            <a:srgbClr val="A8C9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 userDrawn="1"/>
        </p:nvSpPr>
        <p:spPr>
          <a:xfrm>
            <a:off x="1911978" y="5331828"/>
            <a:ext cx="9899022" cy="1143224"/>
          </a:xfrm>
          <a:prstGeom prst="rect">
            <a:avLst/>
          </a:prstGeom>
          <a:solidFill>
            <a:srgbClr val="BAD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2" y="381001"/>
            <a:ext cx="1532966" cy="1532966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93727" y="259355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444126" y="6670132"/>
            <a:ext cx="185285" cy="18528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5228284" y="2068825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endParaRPr lang="en-US" sz="100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OFFICE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MOBILE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9185210" y="3202758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Peter </a:t>
            </a:r>
            <a:r>
              <a:rPr lang="en-US" sz="1000" b="1" noProof="0" dirty="0" err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Kolenič</a:t>
            </a:r>
            <a:endParaRPr lang="en-US" sz="1000" b="1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Channel Director, EMEAR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 4379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(903) 500 494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4"/>
              </a:rPr>
              <a:t>pkolenic@2Ring.com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9182934" y="2068825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Thijs Koolaard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Channel Development Manager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 4471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(918) 858056 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5"/>
              </a:rPr>
              <a:t>Thijs.Koolaard@2Ring.com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 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5228284" y="3202759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ADDRESS</a:t>
            </a:r>
          </a:p>
          <a:p>
            <a:endParaRPr lang="en-US" sz="100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PHONE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WWW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6344703" y="3202758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noProof="0" dirty="0" err="1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Galvaniho</a:t>
            </a: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15/C</a:t>
            </a: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821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04, Bratislava, Slovak Republic</a:t>
            </a:r>
            <a:endParaRPr lang="en-US" sz="100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+421 (2) 5822-4550</a:t>
            </a:r>
            <a:endParaRPr lang="en-US" sz="1000" baseline="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  <a:hlinkClick r:id="rId6"/>
              </a:rPr>
              <a:t>info@2Ring.com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  <a:hlinkClick r:id="rId7"/>
              </a:rPr>
              <a:t>www.2Ring.com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5228284" y="4356544"/>
            <a:ext cx="11164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ADDRESS</a:t>
            </a:r>
          </a:p>
          <a:p>
            <a:endParaRPr lang="en-US" sz="100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PHONE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EMAIL</a:t>
            </a:r>
          </a:p>
          <a:p>
            <a:r>
              <a:rPr lang="en-US" sz="10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WWW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344703" y="4356543"/>
            <a:ext cx="2261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8880 Cal Center Drive, Suite 400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Sacramento, CA, 95826, USA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 426-3790</a:t>
            </a:r>
            <a:endParaRPr lang="en-US" sz="1000" baseline="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8"/>
              </a:rPr>
              <a:t>Info-na@2Ring.com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7"/>
              </a:rPr>
              <a:t>www.2Ring.com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6342647" y="2068825"/>
            <a:ext cx="25057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Michal Grebáč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Strategic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Sales &amp; Marketing Director</a:t>
            </a:r>
            <a:endParaRPr lang="en-US" sz="1000" noProof="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</a:t>
            </a:r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282-9514</a:t>
            </a:r>
          </a:p>
          <a:p>
            <a:r>
              <a:rPr lang="en-US" sz="1000" baseline="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(916) 514-3355</a:t>
            </a:r>
          </a:p>
          <a:p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9"/>
              </a:rPr>
              <a:t>mgrebac@2Ring.com</a:t>
            </a:r>
            <a:r>
              <a:rPr lang="en-US" sz="1000" baseline="0" noProof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85210" y="4335651"/>
            <a:ext cx="2120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Tom McCain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Director of North American Sales</a:t>
            </a:r>
          </a:p>
          <a:p>
            <a:r>
              <a:rPr lang="en-US" sz="1000" baseline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+1 (480) 255-7500</a:t>
            </a:r>
          </a:p>
          <a:p>
            <a:r>
              <a:rPr lang="en-US" sz="1000" baseline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0"/>
              </a:rPr>
              <a:t>tmccain@2Ring.com</a:t>
            </a:r>
            <a:r>
              <a:rPr lang="en-US" sz="1000" baseline="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2084593" y="2256496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Questions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2096471" y="3400087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EMEAR</a:t>
            </a:r>
          </a:p>
        </p:txBody>
      </p:sp>
      <p:sp>
        <p:nvSpPr>
          <p:cNvPr id="32" name="TextBox 31"/>
          <p:cNvSpPr txBox="1"/>
          <p:nvPr userDrawn="1"/>
        </p:nvSpPr>
        <p:spPr>
          <a:xfrm>
            <a:off x="2096467" y="4490218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Americas &amp; APAC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094489" y="5679032"/>
            <a:ext cx="314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Links to Remember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6393105" y="5698934"/>
            <a:ext cx="2674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DW Product Site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rgbClr val="EDF5FA"/>
                </a:solidFill>
                <a:latin typeface="Roboto" charset="0"/>
                <a:ea typeface="Roboto" charset="0"/>
                <a:cs typeface="Roboto" charset="0"/>
              </a:rPr>
              <a:t>System Requirements Simplified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9183230" y="5698934"/>
            <a:ext cx="235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1"/>
              </a:rPr>
              <a:t>2Ring.com/DW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10000"/>
                  </a:schemeClr>
                </a:solidFill>
                <a:latin typeface="Roboto" charset="0"/>
                <a:ea typeface="Roboto" charset="0"/>
                <a:cs typeface="Roboto" charset="0"/>
                <a:hlinkClick r:id="rId12"/>
              </a:rPr>
              <a:t>2Ring.com/SystemRequirements ..</a:t>
            </a:r>
            <a:endParaRPr lang="en-US" sz="1000" dirty="0">
              <a:solidFill>
                <a:schemeClr val="bg2">
                  <a:lumMod val="1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483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59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52" r:id="rId2"/>
    <p:sldLayoutId id="2147483739" r:id="rId3"/>
    <p:sldLayoutId id="2147483749" r:id="rId4"/>
    <p:sldLayoutId id="2147483748" r:id="rId5"/>
    <p:sldLayoutId id="2147483737" r:id="rId6"/>
    <p:sldLayoutId id="2147483745" r:id="rId7"/>
    <p:sldLayoutId id="2147483754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51" r:id="rId18"/>
    <p:sldLayoutId id="214748375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708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7" r:id="rId2"/>
    <p:sldLayoutId id="2147483778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1" r:id="rId14"/>
    <p:sldLayoutId id="2147483792" r:id="rId15"/>
    <p:sldLayoutId id="214748379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2ring.com/DWtria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hyperlink" Target="http://www.linkedin.com/company/2Ring" TargetMode="External"/><Relationship Id="rId4" Type="http://schemas.openxmlformats.org/officeDocument/2006/relationships/hyperlink" Target="https://www.twitter.com/2Ring4U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JPG"/><Relationship Id="rId5" Type="http://schemas.openxmlformats.org/officeDocument/2006/relationships/hyperlink" Target="http://www.2ring.com/TryItAmazon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2ring.com/Staffin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2ring.com/TryIt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93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762000" y="1913964"/>
            <a:ext cx="7221940" cy="1769762"/>
          </a:xfrm>
        </p:spPr>
        <p:txBody>
          <a:bodyPr/>
          <a:lstStyle/>
          <a:p>
            <a:r>
              <a:rPr lang="en-US" dirty="0"/>
              <a:t>2Ring Dashboards </a:t>
            </a:r>
            <a:br>
              <a:rPr lang="en-US" dirty="0"/>
            </a:br>
            <a:r>
              <a:rPr lang="en-US" dirty="0"/>
              <a:t>&amp; Wallboards .. v8.2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>
          <a:xfrm>
            <a:off x="762000" y="3683726"/>
            <a:ext cx="7221940" cy="1146811"/>
          </a:xfrm>
        </p:spPr>
        <p:txBody>
          <a:bodyPr/>
          <a:lstStyle/>
          <a:p>
            <a:r>
              <a:rPr lang="en-US" dirty="0"/>
              <a:t>Deliver Personalized Information </a:t>
            </a:r>
          </a:p>
          <a:p>
            <a:r>
              <a:rPr lang="en-US" dirty="0"/>
              <a:t>to Every Screen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761999" y="4976949"/>
            <a:ext cx="10659733" cy="18810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 Narrow" panose="020B0606020202030204" pitchFamily="34" charset="0"/>
              <a:buNone/>
              <a:defRPr sz="4000" b="1" kern="1200" baseline="0">
                <a:solidFill>
                  <a:srgbClr val="F8C4AF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 Narrow" panose="020B0606020202030204" pitchFamily="34" charset="0"/>
              <a:buNone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 Narrow" panose="020B0606020202030204" pitchFamily="34" charset="0"/>
              <a:buNone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 Narrow" panose="020B0606020202030204" pitchFamily="34" charset="0"/>
              <a:buNone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0" dirty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rPr>
              <a:t>Learn More: </a:t>
            </a:r>
            <a:r>
              <a:rPr lang="en-US" sz="1800" b="0" u="sng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2Ring.com/Amazon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0" dirty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rPr>
              <a:t>A Sample Wallboard Layout: </a:t>
            </a:r>
            <a:r>
              <a:rPr lang="en-US" sz="1800" b="0" u="sng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2Ring.com/</a:t>
            </a:r>
            <a:r>
              <a:rPr lang="en-US" sz="1800" b="0" u="sng" dirty="0" err="1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TryItAmazon</a:t>
            </a:r>
            <a:endParaRPr lang="en-US" sz="1800" b="0" u="sng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0" dirty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rPr>
              <a:t>Full Demo Access: </a:t>
            </a:r>
            <a:r>
              <a:rPr lang="en-US" sz="1800" b="0" u="sng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  <a:hlinkClick r:id="rId3"/>
              </a:rPr>
              <a:t>2Ring.com/DWtrial</a:t>
            </a:r>
            <a:endParaRPr lang="en-US" sz="1800" b="0" u="sng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b="0" u="sng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0" dirty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rPr>
              <a:t>Follow Us on Twitter: </a:t>
            </a:r>
            <a:r>
              <a:rPr lang="en-US" sz="1800" b="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  <a:hlinkClick r:id="rId4"/>
              </a:rPr>
              <a:t>@2Ring4UC</a:t>
            </a:r>
            <a:br>
              <a:rPr lang="en-US" sz="1800" b="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</a:br>
            <a:r>
              <a:rPr lang="en-US" sz="1800" b="0" dirty="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rPr>
              <a:t>Follow Us on LinkedIn: </a:t>
            </a:r>
            <a:r>
              <a:rPr lang="en-US" sz="1800" b="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  <a:hlinkClick r:id="rId5"/>
              </a:rPr>
              <a:t>linkedin.com/company/2Ring</a:t>
            </a:r>
            <a:endParaRPr lang="en-US" sz="1800" b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b="0" u="sng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361ABDE3-A0EF-4915-BE52-846D9BF026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202" y="1783136"/>
            <a:ext cx="4101849" cy="410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32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52B6-CCFE-42FE-BC90-DDECCE69A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621" y="381001"/>
            <a:ext cx="8341738" cy="1532966"/>
          </a:xfrm>
        </p:spPr>
        <p:txBody>
          <a:bodyPr/>
          <a:lstStyle/>
          <a:p>
            <a:r>
              <a:rPr lang="en-US" dirty="0"/>
              <a:t>About 2Ring 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E8222-3462-4F75-A130-61798C1691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Founded in 2001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Global Presence / Global Customer Base</a:t>
            </a:r>
          </a:p>
          <a:p>
            <a:pPr marL="709613" lvl="1" indent="-342900">
              <a:buFont typeface="Arial" panose="020B0604020202020204" pitchFamily="34" charset="0"/>
              <a:buChar char="•"/>
            </a:pPr>
            <a:r>
              <a:rPr lang="en-US" sz="1200" dirty="0"/>
              <a:t>European HQ in Slovakia</a:t>
            </a:r>
          </a:p>
          <a:p>
            <a:pPr marL="709613" lvl="1" indent="-342900">
              <a:buFont typeface="Arial" panose="020B0604020202020204" pitchFamily="34" charset="0"/>
              <a:buChar char="•"/>
            </a:pPr>
            <a:r>
              <a:rPr lang="en-US" sz="1200" dirty="0"/>
              <a:t>North America HQ in Sacramento, CA</a:t>
            </a:r>
          </a:p>
          <a:p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Among 1000 Europe’s Fastest Growing Companies in 2020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ISV Partner with Amazon, Genesys, Cisco, ServiceNow, Microsoft, ..</a:t>
            </a:r>
          </a:p>
          <a:p>
            <a:pPr marL="709613" lvl="1" indent="-342900">
              <a:buFont typeface="Arial" panose="020B0604020202020204" pitchFamily="34" charset="0"/>
              <a:buChar char="•"/>
            </a:pPr>
            <a:r>
              <a:rPr lang="en-US" sz="1200" dirty="0"/>
              <a:t>Amazon Listing: TBD</a:t>
            </a:r>
          </a:p>
          <a:p>
            <a:pPr marL="709613" lvl="1" indent="-3429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Indirect Sales Strategy</a:t>
            </a:r>
          </a:p>
          <a:p>
            <a:pPr marL="709613" lvl="1" indent="-342900">
              <a:buFont typeface="Arial" panose="020B0604020202020204" pitchFamily="34" charset="0"/>
              <a:buChar char="•"/>
            </a:pPr>
            <a:r>
              <a:rPr lang="en-US" sz="1200" dirty="0"/>
              <a:t>Reseller contracts in place with NTT (multiple countries incl. USA + Canada, Australia, ..), ConvergeOne, and many other relevant resellers in the contact center space (CDW, Presidio, WWT, …)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F6F74AE-9C7B-48DE-B90C-4718784115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" t="4182" r="4365" b="4392"/>
          <a:stretch/>
        </p:blipFill>
        <p:spPr>
          <a:xfrm>
            <a:off x="1914525" y="381001"/>
            <a:ext cx="1546096" cy="15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36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6BDE29-40FC-BD4D-8105-492FCE75F426}"/>
              </a:ext>
            </a:extLst>
          </p:cNvPr>
          <p:cNvSpPr/>
          <p:nvPr/>
        </p:nvSpPr>
        <p:spPr>
          <a:xfrm>
            <a:off x="378501" y="3422454"/>
            <a:ext cx="5126447" cy="3038148"/>
          </a:xfrm>
          <a:prstGeom prst="rect">
            <a:avLst/>
          </a:prstGeom>
          <a:solidFill>
            <a:srgbClr val="96B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K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C85E32-EDB4-9042-8944-B188C3646B98}"/>
              </a:ext>
            </a:extLst>
          </p:cNvPr>
          <p:cNvSpPr/>
          <p:nvPr/>
        </p:nvSpPr>
        <p:spPr>
          <a:xfrm>
            <a:off x="5495645" y="5559443"/>
            <a:ext cx="6305550" cy="906965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K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9D5804-3A93-8B49-9477-4FD03259CAD3}"/>
              </a:ext>
            </a:extLst>
          </p:cNvPr>
          <p:cNvSpPr/>
          <p:nvPr/>
        </p:nvSpPr>
        <p:spPr>
          <a:xfrm>
            <a:off x="381782" y="397398"/>
            <a:ext cx="5110584" cy="3028574"/>
          </a:xfrm>
          <a:prstGeom prst="rect">
            <a:avLst/>
          </a:prstGeom>
          <a:solidFill>
            <a:srgbClr val="CCE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K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E834E80-F7F1-4CAD-9A14-8640A4B3BA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" t="9288" r="39287" b="-977"/>
          <a:stretch/>
        </p:blipFill>
        <p:spPr>
          <a:xfrm>
            <a:off x="5684782" y="567638"/>
            <a:ext cx="5935285" cy="4796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B7D949-7E7B-41F2-876C-1EE198DA0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198" y="564121"/>
            <a:ext cx="4732310" cy="2666294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9CDB1E09-B1B4-4DD3-965C-C51F0EBCA485}"/>
              </a:ext>
            </a:extLst>
          </p:cNvPr>
          <p:cNvSpPr txBox="1">
            <a:spLocks/>
          </p:cNvSpPr>
          <p:nvPr/>
        </p:nvSpPr>
        <p:spPr>
          <a:xfrm>
            <a:off x="6036023" y="5565732"/>
            <a:ext cx="5622577" cy="810763"/>
          </a:xfrm>
          <a:prstGeom prst="rect">
            <a:avLst/>
          </a:prstGeom>
          <a:effectLst/>
        </p:spPr>
        <p:txBody>
          <a:bodyPr anchor="ctr">
            <a:normAutofit fontScale="55000" lnSpcReduction="20000"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>
                <a:solidFill>
                  <a:srgbClr val="DDECF2"/>
                </a:solidFill>
              </a:rPr>
              <a:t>A Live Layout is Available at: </a:t>
            </a:r>
          </a:p>
          <a:p>
            <a:r>
              <a:rPr lang="en-US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www.2Ring.com/TryItAmazon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" name="Picture 2" descr="Table&#10;&#10;Description automatically generated with low confidence">
            <a:extLst>
              <a:ext uri="{FF2B5EF4-FFF2-40B4-BE49-F238E27FC236}">
                <a16:creationId xmlns:a16="http://schemas.microsoft.com/office/drawing/2014/main" id="{0495AD1F-427D-4065-BA50-603E3AC29B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06" y="3564414"/>
            <a:ext cx="4734575" cy="274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7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52B6-CCFE-42FE-BC90-DDECCE69A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Case for 2Ring Dashboards &amp; Wallboards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E8222-3462-4F75-A130-61798C1691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Stay informed no matter where you are (web-based layouts)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/>
              <a:t>Provide real-time information on contact center performance, even to users who are not part of it (permalinks)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Review all important information on one screen (multiple data source)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/>
              <a:t>Provide agents with additional business relevant information (ERP / CRM Systems)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Break-down stats for different skill-groups, sites,  .. (unlimited number of layouts)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/>
              <a:t>Create special layout for your service desk (Ticketing System)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Show metrics that matter to your users (out of the box + derived calculations)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/>
              <a:t>Merge data for multiple queues / skill groups into one row / KPI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/>
              <a:t>Utilize the support for creation of CUSTOM calculations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Support competition among agents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/>
              <a:t>Create Top 10 or Bottom 10 views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/>
              <a:t>Show trends – e.g. number of calls handled over the recent period (e.g. last 4 weeks)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/>
              <a:t>Show feedback received via 2Ring Feedback Service: </a:t>
            </a:r>
            <a:r>
              <a:rPr lang="en-US" sz="1200" dirty="0">
                <a:hlinkClick r:id="rId3"/>
              </a:rPr>
              <a:t>www.2Ring.com/Staffino</a:t>
            </a:r>
            <a:r>
              <a:rPr lang="en-US" sz="12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Broadcast messages to a scrolling text marquee</a:t>
            </a:r>
          </a:p>
        </p:txBody>
      </p:sp>
    </p:spTree>
    <p:extLst>
      <p:ext uri="{BB962C8B-B14F-4D97-AF65-F5344CB8AC3E}">
        <p14:creationId xmlns:p14="http://schemas.microsoft.com/office/powerpoint/2010/main" val="1163000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0490" y="1913967"/>
            <a:ext cx="2832214" cy="4561081"/>
          </a:xfrm>
          <a:prstGeom prst="rect">
            <a:avLst/>
          </a:prstGeom>
          <a:solidFill>
            <a:srgbClr val="549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4F22E8-5030-4B49-A06E-D6620F53EE81}"/>
              </a:ext>
            </a:extLst>
          </p:cNvPr>
          <p:cNvSpPr/>
          <p:nvPr/>
        </p:nvSpPr>
        <p:spPr>
          <a:xfrm>
            <a:off x="380490" y="1913967"/>
            <a:ext cx="2263341" cy="4561081"/>
          </a:xfrm>
          <a:prstGeom prst="rect">
            <a:avLst/>
          </a:prstGeom>
          <a:solidFill>
            <a:srgbClr val="73A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K" dirty="0"/>
          </a:p>
        </p:txBody>
      </p:sp>
      <p:sp>
        <p:nvSpPr>
          <p:cNvPr id="6" name="Rectangle 5"/>
          <p:cNvSpPr/>
          <p:nvPr/>
        </p:nvSpPr>
        <p:spPr>
          <a:xfrm>
            <a:off x="11625711" y="6289767"/>
            <a:ext cx="185281" cy="185281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73061" y="1938164"/>
            <a:ext cx="185281" cy="185281"/>
          </a:xfrm>
          <a:prstGeom prst="rect">
            <a:avLst/>
          </a:prstGeom>
          <a:solidFill>
            <a:srgbClr val="5196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911980" y="405198"/>
            <a:ext cx="9899020" cy="1532966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200" b="0" i="0" kern="1200" baseline="0">
                <a:solidFill>
                  <a:srgbClr val="5196C4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/>
              <a:t>Real-Time Reporting Friendly to Business Users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A6FCE6-57AA-44C8-9457-F77DE395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65" r="65223" b="13674"/>
          <a:stretch/>
        </p:blipFill>
        <p:spPr>
          <a:xfrm>
            <a:off x="576241" y="2123446"/>
            <a:ext cx="1683859" cy="2929322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44FA8D0-6950-41CE-AF8E-FBA7AC36D6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2979" y="2099248"/>
            <a:ext cx="5302732" cy="41905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Built-in layout editor (Web-Based)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Touch-screen friendly with drag &amp; drop support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All options available via context menus on the right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Changes applied immediately to the layout’s preview on the left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Layout segments can overlap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Layout parameters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Layout can define parameters that are inherited by all KPIs, grids, charts, etc. When the value of the parameter changes on the layout, all child sources reflect it automatically.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Multi table grids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A grid can be composed of multiple tables. This allows for combining multiple tables from the same or even from different connectors! For example, a single grid displaying stats from a call center, a ticketing system, and a CRM/ERP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Content Picker/Uploader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Uploading an image or a pdf was never easier. Upload a file directly on the same spot you are asked to pick one.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B46C2-A18E-5144-BCF0-BF3343380FB4}"/>
              </a:ext>
            </a:extLst>
          </p:cNvPr>
          <p:cNvSpPr/>
          <p:nvPr/>
        </p:nvSpPr>
        <p:spPr>
          <a:xfrm>
            <a:off x="2435743" y="1919514"/>
            <a:ext cx="3943874" cy="4551678"/>
          </a:xfrm>
          <a:prstGeom prst="rect">
            <a:avLst/>
          </a:prstGeom>
          <a:solidFill>
            <a:srgbClr val="61A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K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A6FCE6-57AA-44C8-9457-F77DE395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04" t="9382" b="2001"/>
          <a:stretch/>
        </p:blipFill>
        <p:spPr>
          <a:xfrm>
            <a:off x="2634585" y="2103104"/>
            <a:ext cx="3548328" cy="415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2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02990" y="406093"/>
            <a:ext cx="1532966" cy="1532966"/>
          </a:xfrm>
          <a:prstGeom prst="rect">
            <a:avLst/>
          </a:prstGeom>
          <a:solidFill>
            <a:srgbClr val="315F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7BE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9621884" y="385973"/>
            <a:ext cx="1527163" cy="153296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..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11980" y="401368"/>
            <a:ext cx="7709902" cy="1532966"/>
          </a:xfrm>
          <a:prstGeom prst="rect">
            <a:avLst/>
          </a:prstGeom>
          <a:solidFill>
            <a:srgbClr val="DB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B3DFE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911978" y="406093"/>
            <a:ext cx="7677920" cy="153296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dirty="0">
                <a:solidFill>
                  <a:srgbClr val="5196C4"/>
                </a:solidFill>
                <a:latin typeface="Roboto" charset="0"/>
                <a:ea typeface="Roboto" charset="0"/>
                <a:cs typeface="Roboto" charset="0"/>
              </a:rPr>
              <a:t>Multiple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5196C4"/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Data Sources / Content Types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11980" y="1918940"/>
            <a:ext cx="9223976" cy="4561373"/>
          </a:xfrm>
          <a:prstGeom prst="rect">
            <a:avLst/>
          </a:prstGeom>
          <a:solidFill>
            <a:srgbClr val="96B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B3DFE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1687286" y="2307389"/>
            <a:ext cx="8871857" cy="3799868"/>
          </a:xfrm>
          <a:prstGeom prst="rect">
            <a:avLst/>
          </a:prstGeom>
        </p:spPr>
        <p:txBody>
          <a:bodyPr numCol="2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Amazon Connect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Cisco CUCM (</a:t>
            </a:r>
            <a:r>
              <a:rPr lang="en-US" sz="2000" dirty="0" err="1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CallManager</a:t>
            </a:r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)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Cisco UCCE (incl. Packaged)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Cisco UCCX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Cisco Unity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Cisco </a:t>
            </a:r>
            <a:r>
              <a:rPr lang="en-US" sz="2000" dirty="0" err="1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Webex</a:t>
            </a:r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 Contact Center (WXCC)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Genesys </a:t>
            </a:r>
            <a:r>
              <a:rPr lang="en-US" sz="2000" dirty="0" err="1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PureEngage</a:t>
            </a:r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 (on premise)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Salesforce (Dashboard Elements)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ServiceNow (SNOW)</a:t>
            </a:r>
          </a:p>
          <a:p>
            <a:pPr lvl="1"/>
            <a:r>
              <a:rPr lang="en-US" sz="2000" dirty="0" err="1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UpstreamWorks</a:t>
            </a:r>
            <a:endParaRPr lang="en-US" sz="2000" dirty="0">
              <a:solidFill>
                <a:prstClr val="white"/>
              </a:solidFill>
              <a:latin typeface="Roboto Light" charset="0"/>
              <a:ea typeface="Roboto Light" charset="0"/>
              <a:cs typeface="Roboto Light" charset="0"/>
            </a:endParaRPr>
          </a:p>
          <a:p>
            <a:pPr lvl="1">
              <a:defRPr/>
            </a:pPr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PowerPoint Slides – PDF</a:t>
            </a:r>
          </a:p>
          <a:p>
            <a:pPr lvl="1">
              <a:defRPr/>
            </a:pPr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SQL data sources for ad-hoc integrations other business applications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Staffino Customer Feedback</a:t>
            </a:r>
            <a:endParaRPr kumimoji="0" lang="en-US" sz="2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YouTube videos &amp; streams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Web Content - anonymous, iFrame</a:t>
            </a:r>
          </a:p>
          <a:p>
            <a:pPr lvl="1"/>
            <a:r>
              <a:rPr lang="en-US" sz="20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Weather – Current and Forecasts</a:t>
            </a:r>
          </a:p>
        </p:txBody>
      </p:sp>
    </p:spTree>
    <p:extLst>
      <p:ext uri="{BB962C8B-B14F-4D97-AF65-F5344CB8AC3E}">
        <p14:creationId xmlns:p14="http://schemas.microsoft.com/office/powerpoint/2010/main" val="584342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593799" y="1906752"/>
            <a:ext cx="1532966" cy="1532966"/>
          </a:xfrm>
          <a:prstGeom prst="rect">
            <a:avLst/>
          </a:prstGeom>
          <a:solidFill>
            <a:srgbClr val="315F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7BE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9576806" y="1911231"/>
            <a:ext cx="1527163" cy="153296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..</a:t>
            </a:r>
          </a:p>
        </p:txBody>
      </p:sp>
      <p:sp>
        <p:nvSpPr>
          <p:cNvPr id="9" name="Rectangle 8"/>
          <p:cNvSpPr/>
          <p:nvPr/>
        </p:nvSpPr>
        <p:spPr>
          <a:xfrm>
            <a:off x="1893083" y="1913959"/>
            <a:ext cx="7696815" cy="3832423"/>
          </a:xfrm>
          <a:prstGeom prst="rect">
            <a:avLst/>
          </a:prstGeom>
          <a:solidFill>
            <a:srgbClr val="96B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B3DFE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1911981" y="2347879"/>
            <a:ext cx="7659023" cy="306593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Layouts that YOU </a:t>
            </a:r>
            <a:r>
              <a:rPr lang="en-US" sz="32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build.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Once you change your mind, </a:t>
            </a:r>
            <a:r>
              <a:rPr lang="en-US" sz="32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YOU make all the necessary updates thanks to business </a:t>
            </a:r>
            <a:br>
              <a:rPr lang="en-US" sz="32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</a:br>
            <a:r>
              <a:rPr lang="en-US" sz="32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user friendly configuration with drag </a:t>
            </a:r>
            <a:br>
              <a:rPr lang="en-US" sz="32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</a:br>
            <a:r>
              <a:rPr lang="en-US" sz="3200" dirty="0">
                <a:solidFill>
                  <a:prstClr val="white"/>
                </a:solidFill>
                <a:latin typeface="Roboto Light" charset="0"/>
                <a:ea typeface="Roboto Light" charset="0"/>
                <a:cs typeface="Roboto Light" charset="0"/>
              </a:rPr>
              <a:t>&amp; drop support ..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06178" y="380993"/>
            <a:ext cx="4994482" cy="153296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B3DFE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00659" y="380993"/>
            <a:ext cx="2689239" cy="1532966"/>
          </a:xfrm>
          <a:prstGeom prst="rect">
            <a:avLst/>
          </a:prstGeom>
          <a:solidFill>
            <a:srgbClr val="DB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B3DFE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906179" y="392679"/>
            <a:ext cx="5000282" cy="153296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196C4"/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E  A  S  Y     T O</a:t>
            </a:r>
          </a:p>
        </p:txBody>
      </p:sp>
      <p:sp>
        <p:nvSpPr>
          <p:cNvPr id="19" name="Text Placeholder 2"/>
          <p:cNvSpPr txBox="1">
            <a:spLocks/>
          </p:cNvSpPr>
          <p:nvPr/>
        </p:nvSpPr>
        <p:spPr>
          <a:xfrm>
            <a:off x="6894864" y="392680"/>
            <a:ext cx="2708131" cy="153296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196C4"/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C R E A T E</a:t>
            </a:r>
          </a:p>
        </p:txBody>
      </p:sp>
    </p:spTree>
    <p:extLst>
      <p:ext uri="{BB962C8B-B14F-4D97-AF65-F5344CB8AC3E}">
        <p14:creationId xmlns:p14="http://schemas.microsoft.com/office/powerpoint/2010/main" val="1511953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38ABBB75-D2D0-1646-BA96-1DF4B61B1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71" y="1913967"/>
            <a:ext cx="9899018" cy="456877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2Ring Dashboards &amp; Wallboards (DW) Works</a:t>
            </a:r>
          </a:p>
        </p:txBody>
      </p:sp>
    </p:spTree>
    <p:extLst>
      <p:ext uri="{BB962C8B-B14F-4D97-AF65-F5344CB8AC3E}">
        <p14:creationId xmlns:p14="http://schemas.microsoft.com/office/powerpoint/2010/main" val="1120007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0E688-8369-49E4-A64C-DAAB86188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Requirements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75A75-A77E-46F5-A869-A2AA1226FD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Server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Microsoft Windows Server 2016 or later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Microsoft </a:t>
            </a:r>
            <a:r>
              <a:rPr lang="en-US" dirty="0" err="1"/>
              <a:t>.Net</a:t>
            </a:r>
            <a:r>
              <a:rPr lang="en-US" dirty="0"/>
              <a:t> Framework 4.8 or later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IIS </a:t>
            </a:r>
            <a:r>
              <a:rPr lang="en-US"/>
              <a:t>8.0 or later</a:t>
            </a:r>
            <a:endParaRPr lang="en-US" dirty="0"/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Microsoft SQL Server 2016 (or later) Express Edition (and above)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Azure AD Integration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Possibly integrated with Azure AD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Local accounts possible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Anonymous access links (permalinks) can also be created 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Workstation / End-User Device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Modern Web-Browser – Chrome, Edge, Firefox, Safari</a:t>
            </a:r>
          </a:p>
          <a:p>
            <a:pPr marL="868363" lvl="1">
              <a:buFont typeface="Arial" panose="020B0604020202020204" pitchFamily="34" charset="0"/>
              <a:buChar char="•"/>
            </a:pPr>
            <a:r>
              <a:rPr lang="en-US" dirty="0"/>
              <a:t>Access to TCP port 80/443 of the 2Ring DW Server</a:t>
            </a:r>
          </a:p>
        </p:txBody>
      </p:sp>
    </p:spTree>
    <p:extLst>
      <p:ext uri="{BB962C8B-B14F-4D97-AF65-F5344CB8AC3E}">
        <p14:creationId xmlns:p14="http://schemas.microsoft.com/office/powerpoint/2010/main" val="2700365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5195C4"/>
                </a:solidFill>
              </a:rPr>
              <a:t>2Ring Power Tool (Personalized Wallboard)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AD7448-E823-48F2-9F38-B6892F4D72FF}"/>
              </a:ext>
            </a:extLst>
          </p:cNvPr>
          <p:cNvSpPr txBox="1">
            <a:spLocks/>
          </p:cNvSpPr>
          <p:nvPr/>
        </p:nvSpPr>
        <p:spPr>
          <a:xfrm>
            <a:off x="2097264" y="2013563"/>
            <a:ext cx="4611544" cy="1318486"/>
          </a:xfrm>
          <a:prstGeom prst="rect">
            <a:avLst/>
          </a:prstGeom>
        </p:spPr>
        <p:txBody>
          <a:bodyPr numCol="1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Ability to be always visible </a:t>
            </a:r>
            <a:r>
              <a:rPr lang="en-US" sz="1800" b="1" dirty="0">
                <a:latin typeface="Roboto Medium" panose="02000000000000000000" pitchFamily="2" charset="0"/>
                <a:ea typeface="Roboto Medium" panose="02000000000000000000" pitchFamily="2" charset="0"/>
              </a:rPr>
              <a:t>on top of all other windows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800" b="1" dirty="0">
                <a:latin typeface="Roboto Medium" panose="02000000000000000000" pitchFamily="2" charset="0"/>
                <a:ea typeface="Roboto Medium" panose="02000000000000000000" pitchFamily="2" charset="0"/>
              </a:rPr>
              <a:t>Flexible window </a:t>
            </a:r>
            <a:r>
              <a:rPr lang="en-US" sz="1800" b="1" dirty="0">
                <a:latin typeface="Roboto Light" panose="02000000000000000000" pitchFamily="2" charset="0"/>
                <a:ea typeface="Roboto Light" panose="02000000000000000000" pitchFamily="2" charset="0"/>
              </a:rPr>
              <a:t>size </a:t>
            </a:r>
            <a:r>
              <a:rPr lang="en-US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with embedded layout </a:t>
            </a:r>
            <a:r>
              <a:rPr lang="en-US" sz="1800" b="1" dirty="0">
                <a:latin typeface="Roboto Medium" panose="02000000000000000000" pitchFamily="2" charset="0"/>
                <a:ea typeface="Roboto Medium" panose="02000000000000000000" pitchFamily="2" charset="0"/>
              </a:rPr>
              <a:t>auto-resizing</a:t>
            </a:r>
            <a:r>
              <a:rPr lang="en-US" sz="1800" b="1" dirty="0">
                <a:latin typeface="Roboto Light" panose="02000000000000000000" pitchFamily="2" charset="0"/>
                <a:ea typeface="Roboto Light" panose="02000000000000000000" pitchFamily="2" charset="0"/>
              </a:rPr>
              <a:t> to the space provided</a:t>
            </a:r>
          </a:p>
        </p:txBody>
      </p:sp>
      <p:pic>
        <p:nvPicPr>
          <p:cNvPr id="11" name="Picture 10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8BC9479-A862-4F39-AC03-8E1060F5A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123" y="3400817"/>
            <a:ext cx="9903877" cy="2725453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1743362-7F99-4D82-857B-4282BA1A1342}"/>
              </a:ext>
            </a:extLst>
          </p:cNvPr>
          <p:cNvSpPr txBox="1">
            <a:spLocks/>
          </p:cNvSpPr>
          <p:nvPr/>
        </p:nvSpPr>
        <p:spPr>
          <a:xfrm>
            <a:off x="6930188" y="2013563"/>
            <a:ext cx="4697129" cy="1318486"/>
          </a:xfrm>
          <a:prstGeom prst="rect">
            <a:avLst/>
          </a:prstGeom>
        </p:spPr>
        <p:txBody>
          <a:bodyPr numCol="1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800" b="1" dirty="0">
                <a:latin typeface="Roboto Medium" panose="02000000000000000000" pitchFamily="2" charset="0"/>
                <a:ea typeface="Roboto Medium" panose="02000000000000000000" pitchFamily="2" charset="0"/>
              </a:rPr>
              <a:t>Personalized grids </a:t>
            </a:r>
            <a:r>
              <a:rPr lang="en-US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– build one layout for every agent seeing his/her metrics only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800" b="1" dirty="0">
                <a:latin typeface="Roboto Medium" panose="02000000000000000000" pitchFamily="2" charset="0"/>
                <a:ea typeface="Roboto Medium" panose="02000000000000000000" pitchFamily="2" charset="0"/>
              </a:rPr>
              <a:t>Remembers its position and window size</a:t>
            </a:r>
          </a:p>
        </p:txBody>
      </p:sp>
    </p:spTree>
    <p:extLst>
      <p:ext uri="{BB962C8B-B14F-4D97-AF65-F5344CB8AC3E}">
        <p14:creationId xmlns:p14="http://schemas.microsoft.com/office/powerpoint/2010/main" val="2395264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5195C4"/>
                </a:solidFill>
              </a:rPr>
              <a:t>Hardware</a:t>
            </a:r>
            <a:r>
              <a:rPr lang="en-US" dirty="0">
                <a:solidFill>
                  <a:srgbClr val="5195C4"/>
                </a:solidFill>
              </a:rPr>
              <a:t> (not provided by 2Ring)</a:t>
            </a:r>
          </a:p>
        </p:txBody>
      </p:sp>
      <p:sp>
        <p:nvSpPr>
          <p:cNvPr id="8" name="Rectangle 7"/>
          <p:cNvSpPr/>
          <p:nvPr/>
        </p:nvSpPr>
        <p:spPr>
          <a:xfrm>
            <a:off x="8952800" y="1915464"/>
            <a:ext cx="2858200" cy="4558085"/>
          </a:xfrm>
          <a:prstGeom prst="rect">
            <a:avLst/>
          </a:prstGeom>
          <a:solidFill>
            <a:srgbClr val="315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310D8C6-5EF5-4E37-959B-0CE5DEED51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88" r="24123" b="2456"/>
          <a:stretch/>
        </p:blipFill>
        <p:spPr bwMode="auto">
          <a:xfrm>
            <a:off x="9155575" y="4414124"/>
            <a:ext cx="2481944" cy="1898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8952800" y="1913967"/>
            <a:ext cx="2858199" cy="2317871"/>
          </a:xfrm>
          <a:prstGeom prst="rect">
            <a:avLst/>
          </a:prstGeom>
          <a:solidFill>
            <a:srgbClr val="477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77505" y="1913967"/>
            <a:ext cx="1640051" cy="4559582"/>
          </a:xfrm>
          <a:prstGeom prst="rect">
            <a:avLst/>
          </a:prstGeom>
          <a:solidFill>
            <a:srgbClr val="549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094602" y="2639028"/>
            <a:ext cx="2858197" cy="3834521"/>
          </a:xfrm>
        </p:spPr>
        <p:txBody>
          <a:bodyPr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Roboto Light" charset="0"/>
                <a:ea typeface="Roboto Light" charset="0"/>
                <a:cs typeface="Roboto Light" charset="0"/>
              </a:rPr>
              <a:t>Intel Compute Sticks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This is essentially </a:t>
            </a:r>
            <a:br>
              <a:rPr lang="en-US" sz="1800" dirty="0">
                <a:latin typeface="Roboto Light" charset="0"/>
                <a:ea typeface="Roboto Light" charset="0"/>
                <a:cs typeface="Roboto Light" charset="0"/>
              </a:rPr>
            </a:b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a mini PC which connects to the TV and has Windows running on it. With Computer Stick, </a:t>
            </a:r>
            <a:br>
              <a:rPr lang="en-US" sz="1800" dirty="0">
                <a:latin typeface="Roboto Light" charset="0"/>
                <a:ea typeface="Roboto Light" charset="0"/>
                <a:cs typeface="Roboto Light" charset="0"/>
              </a:rPr>
            </a:b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there is no need to use TV remote control, as</a:t>
            </a:r>
            <a:br>
              <a:rPr lang="en-US" sz="1800" dirty="0">
                <a:latin typeface="Roboto Light" charset="0"/>
                <a:ea typeface="Roboto Light" charset="0"/>
                <a:cs typeface="Roboto Light" charset="0"/>
              </a:rPr>
            </a:b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you have a keyboard and mouse on your phone ..</a:t>
            </a:r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377504" y="2639028"/>
            <a:ext cx="2813060" cy="3834521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Roboto Light" charset="0"/>
                <a:ea typeface="Roboto Light" charset="0"/>
                <a:cs typeface="Roboto Light" charset="0"/>
              </a:rPr>
              <a:t>Screens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If you plan on using a smart TV, test it using </a:t>
            </a:r>
            <a:r>
              <a:rPr lang="en-US" sz="1800" dirty="0">
                <a:solidFill>
                  <a:srgbClr val="FFC000"/>
                </a:solidFill>
                <a:latin typeface="Roboto Light" charset="0"/>
                <a:ea typeface="Roboto Light" charset="0"/>
                <a:cs typeface="Roboto Light" charset="0"/>
                <a:hlinkClick r:id="rId4"/>
              </a:rPr>
              <a:t>www.2Ring.com/TryIt</a:t>
            </a:r>
            <a:r>
              <a:rPr lang="en-US" sz="1800" dirty="0">
                <a:solidFill>
                  <a:srgbClr val="FFC000"/>
                </a:solidFill>
                <a:latin typeface="Roboto Light" charset="0"/>
                <a:ea typeface="Roboto Light" charset="0"/>
                <a:cs typeface="Roboto Light" charset="0"/>
              </a:rPr>
              <a:t> </a:t>
            </a: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before purchase. E.g.  Samsung sells 5 different generations of smart TVs and the older ones come with unsupported browsers ..</a:t>
            </a:r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3190564" y="2639028"/>
            <a:ext cx="2904038" cy="3834521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6671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349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charset="0"/>
              <a:buChar char="‣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tabLst/>
              <a:defRPr sz="2000" b="0" i="0" kern="1200">
                <a:solidFill>
                  <a:srgbClr val="CCE2ED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C3E1E4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Roboto Light" charset="0"/>
                <a:ea typeface="Roboto Light" charset="0"/>
                <a:cs typeface="Roboto Light" charset="0"/>
              </a:rPr>
              <a:t>PC / Mini-PC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Usually connected to </a:t>
            </a:r>
            <a:br>
              <a:rPr lang="en-US" sz="1800" dirty="0">
                <a:latin typeface="Roboto Light" charset="0"/>
                <a:ea typeface="Roboto Light" charset="0"/>
                <a:cs typeface="Roboto Light" charset="0"/>
              </a:rPr>
            </a:b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a large LCD via HDMI, VGA or other type of cable</a:t>
            </a:r>
          </a:p>
          <a:p>
            <a:pPr marL="138113" lvl="1" indent="0">
              <a:buNone/>
            </a:pPr>
            <a:endParaRPr lang="en-US" sz="1800" dirty="0">
              <a:latin typeface="Roboto Light" charset="0"/>
              <a:ea typeface="Roboto Light" charset="0"/>
              <a:cs typeface="Roboto Light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Roboto Light" charset="0"/>
                <a:ea typeface="Roboto Light" charset="0"/>
                <a:cs typeface="Roboto Light" charset="0"/>
              </a:rPr>
              <a:t>Raspberry Pi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Enthusiasts can test our wallboards with Raspberry Pi. Reach </a:t>
            </a:r>
            <a:br>
              <a:rPr lang="en-US" sz="1800" dirty="0">
                <a:latin typeface="Roboto Light" charset="0"/>
                <a:ea typeface="Roboto Light" charset="0"/>
                <a:cs typeface="Roboto Light" charset="0"/>
              </a:rPr>
            </a:br>
            <a:r>
              <a:rPr lang="en-US" sz="1800" dirty="0">
                <a:latin typeface="Roboto Light" charset="0"/>
                <a:ea typeface="Roboto Light" charset="0"/>
                <a:cs typeface="Roboto Light" charset="0"/>
              </a:rPr>
              <a:t>out to us for tips ..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0" y="2086174"/>
            <a:ext cx="2481943" cy="1999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310D8C6-5EF5-4E37-959B-0CE5DEED51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3" b="57192"/>
          <a:stretch/>
        </p:blipFill>
        <p:spPr bwMode="auto">
          <a:xfrm>
            <a:off x="9377550" y="2086175"/>
            <a:ext cx="1999998" cy="199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50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ball, game, bird&#10;&#10;Description automatically generated">
            <a:extLst>
              <a:ext uri="{FF2B5EF4-FFF2-40B4-BE49-F238E27FC236}">
                <a16:creationId xmlns:a16="http://schemas.microsoft.com/office/drawing/2014/main" id="{F580FE3B-204C-41A3-96E4-C2BF91A43A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7" t="24769" r="24768" b="24771"/>
          <a:stretch/>
        </p:blipFill>
        <p:spPr>
          <a:xfrm>
            <a:off x="1917351" y="375628"/>
            <a:ext cx="1541228" cy="154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2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Custom 1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Custom 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AD1D3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6458DBBFD9CF42AC694B3E0535B8AC" ma:contentTypeVersion="10" ma:contentTypeDescription="Create a new document." ma:contentTypeScope="" ma:versionID="ecd9e073359c6c71196c8fba4598bf20">
  <xsd:schema xmlns:xsd="http://www.w3.org/2001/XMLSchema" xmlns:xs="http://www.w3.org/2001/XMLSchema" xmlns:p="http://schemas.microsoft.com/office/2006/metadata/properties" xmlns:ns2="6e7b8f2f-474e-473d-a29c-106dea5d92c4" targetNamespace="http://schemas.microsoft.com/office/2006/metadata/properties" ma:root="true" ma:fieldsID="b1f1058a778ee17ca5071d219ce976d3" ns2:_="">
    <xsd:import namespace="6e7b8f2f-474e-473d-a29c-106dea5d92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7b8f2f-474e-473d-a29c-106dea5d92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DB7176-CB0E-4318-9403-2924B3E4FE1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AABC3F4-029B-41B2-9476-0AECB64090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2999F0-0674-4B00-818B-8C9E791446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7b8f2f-474e-473d-a29c-106dea5d92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916</Words>
  <Application>Microsoft Office PowerPoint</Application>
  <PresentationFormat>Widescreen</PresentationFormat>
  <Paragraphs>112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Arial Narrow</vt:lpstr>
      <vt:lpstr>Calibri</vt:lpstr>
      <vt:lpstr>Helvetica</vt:lpstr>
      <vt:lpstr>Roboto</vt:lpstr>
      <vt:lpstr>Roboto Light</vt:lpstr>
      <vt:lpstr>Roboto Medium</vt:lpstr>
      <vt:lpstr>Custom Design</vt:lpstr>
      <vt:lpstr>2_Custom Design</vt:lpstr>
      <vt:lpstr>2Ring Dashboards  &amp; Wallboards .. v8.2</vt:lpstr>
      <vt:lpstr>About 2Ring ..</vt:lpstr>
      <vt:lpstr>PowerPoint Presentation</vt:lpstr>
      <vt:lpstr>Business Case for 2Ring Dashboards &amp; Wallboards</vt:lpstr>
      <vt:lpstr>PowerPoint Presentation</vt:lpstr>
      <vt:lpstr>PowerPoint Presentation</vt:lpstr>
      <vt:lpstr>PowerPoint Presentation</vt:lpstr>
      <vt:lpstr>How 2Ring Dashboards &amp; Wallboards (DW) Works</vt:lpstr>
      <vt:lpstr>System Requirements</vt:lpstr>
      <vt:lpstr>2Ring Power Tool (Personalized Wallboard)</vt:lpstr>
      <vt:lpstr>Hardware (not provided by 2Ring)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2Ring Dashboards  &amp; Wallboards .. v7.3</dc:title>
  <dc:creator>Michal Grebac</dc:creator>
  <cp:lastModifiedBy>Michal Grebac</cp:lastModifiedBy>
  <cp:revision>10</cp:revision>
  <dcterms:created xsi:type="dcterms:W3CDTF">2020-03-21T22:36:18Z</dcterms:created>
  <dcterms:modified xsi:type="dcterms:W3CDTF">2021-03-06T14:00:44Z</dcterms:modified>
</cp:coreProperties>
</file>