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 id="2147483766" r:id="rId5"/>
    <p:sldMasterId id="2147483769" r:id="rId6"/>
  </p:sldMasterIdLst>
  <p:notesMasterIdLst>
    <p:notesMasterId r:id="rId37"/>
  </p:notesMasterIdLst>
  <p:handoutMasterIdLst>
    <p:handoutMasterId r:id="rId38"/>
  </p:handoutMasterIdLst>
  <p:sldIdLst>
    <p:sldId id="1156" r:id="rId7"/>
    <p:sldId id="1131" r:id="rId8"/>
    <p:sldId id="1132" r:id="rId9"/>
    <p:sldId id="1148" r:id="rId10"/>
    <p:sldId id="1134" r:id="rId11"/>
    <p:sldId id="1135" r:id="rId12"/>
    <p:sldId id="1136" r:id="rId13"/>
    <p:sldId id="1141" r:id="rId14"/>
    <p:sldId id="1107" r:id="rId15"/>
    <p:sldId id="1153" r:id="rId16"/>
    <p:sldId id="1154" r:id="rId17"/>
    <p:sldId id="1108" r:id="rId18"/>
    <p:sldId id="1137" r:id="rId19"/>
    <p:sldId id="458" r:id="rId20"/>
    <p:sldId id="1138" r:id="rId21"/>
    <p:sldId id="457" r:id="rId22"/>
    <p:sldId id="1140" r:id="rId23"/>
    <p:sldId id="459" r:id="rId24"/>
    <p:sldId id="1155" r:id="rId25"/>
    <p:sldId id="461" r:id="rId26"/>
    <p:sldId id="462" r:id="rId27"/>
    <p:sldId id="463" r:id="rId28"/>
    <p:sldId id="464" r:id="rId29"/>
    <p:sldId id="1160" r:id="rId30"/>
    <p:sldId id="465" r:id="rId31"/>
    <p:sldId id="1145" r:id="rId32"/>
    <p:sldId id="1159" r:id="rId33"/>
    <p:sldId id="1158" r:id="rId34"/>
    <p:sldId id="1146" r:id="rId35"/>
    <p:sldId id="44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olaard, Thijs" initials="KT" lastIdx="4" clrIdx="0"/>
  <p:cmAuthor id="2" name="Peter Gonda" initials="" lastIdx="0" clrIdx="1"/>
  <p:cmAuthor id="3" name="Lyall Shepperd" initials="LS" lastIdx="1" clrIdx="2">
    <p:extLst>
      <p:ext uri="{19B8F6BF-5375-455C-9EA6-DF929625EA0E}">
        <p15:presenceInfo xmlns:p15="http://schemas.microsoft.com/office/powerpoint/2012/main" userId="072357d00bcd0b3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93C1"/>
    <a:srgbClr val="AFBFD5"/>
    <a:srgbClr val="9AB0CB"/>
    <a:srgbClr val="5497C2"/>
    <a:srgbClr val="99B0CB"/>
    <a:srgbClr val="AEBFD6"/>
    <a:srgbClr val="D6DEEA"/>
    <a:srgbClr val="C2CFE0"/>
    <a:srgbClr val="EBF0F4"/>
    <a:srgbClr val="4771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44" autoAdjust="0"/>
    <p:restoredTop sz="95819" autoAdjust="0"/>
  </p:normalViewPr>
  <p:slideViewPr>
    <p:cSldViewPr snapToGrid="0">
      <p:cViewPr>
        <p:scale>
          <a:sx n="100" d="100"/>
          <a:sy n="100" d="100"/>
        </p:scale>
        <p:origin x="1254" y="42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7" d="100"/>
          <a:sy n="107" d="100"/>
        </p:scale>
        <p:origin x="3200"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commentAuthors" Target="commentAuthor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l Grebac" userId="4da121602533288d" providerId="LiveId" clId="{73DFA052-F98D-4541-A74A-D569C1093A1C}"/>
    <pc:docChg chg="custSel modSld">
      <pc:chgData name="Michal Grebac" userId="4da121602533288d" providerId="LiveId" clId="{73DFA052-F98D-4541-A74A-D569C1093A1C}" dt="2021-02-26T23:34:16.637" v="58" actId="20577"/>
      <pc:docMkLst>
        <pc:docMk/>
      </pc:docMkLst>
      <pc:sldChg chg="modSp mod">
        <pc:chgData name="Michal Grebac" userId="4da121602533288d" providerId="LiveId" clId="{73DFA052-F98D-4541-A74A-D569C1093A1C}" dt="2021-02-26T20:06:32.777" v="46" actId="20577"/>
        <pc:sldMkLst>
          <pc:docMk/>
          <pc:sldMk cId="2700365272" sldId="1145"/>
        </pc:sldMkLst>
        <pc:spChg chg="mod">
          <ac:chgData name="Michal Grebac" userId="4da121602533288d" providerId="LiveId" clId="{73DFA052-F98D-4541-A74A-D569C1093A1C}" dt="2021-02-26T20:06:32.777" v="46" actId="20577"/>
          <ac:spMkLst>
            <pc:docMk/>
            <pc:sldMk cId="2700365272" sldId="1145"/>
            <ac:spMk id="3" creationId="{99A75A75-A77E-46F5-A869-A2AA1226FDB3}"/>
          </ac:spMkLst>
        </pc:spChg>
      </pc:sldChg>
      <pc:sldChg chg="modSp mod">
        <pc:chgData name="Michal Grebac" userId="4da121602533288d" providerId="LiveId" clId="{73DFA052-F98D-4541-A74A-D569C1093A1C}" dt="2021-02-26T23:34:16.637" v="58" actId="20577"/>
        <pc:sldMkLst>
          <pc:docMk/>
          <pc:sldMk cId="2101132673" sldId="1156"/>
        </pc:sldMkLst>
        <pc:spChg chg="mod">
          <ac:chgData name="Michal Grebac" userId="4da121602533288d" providerId="LiveId" clId="{73DFA052-F98D-4541-A74A-D569C1093A1C}" dt="2021-02-26T23:34:16.637" v="58" actId="20577"/>
          <ac:spMkLst>
            <pc:docMk/>
            <pc:sldMk cId="2101132673" sldId="1156"/>
            <ac:spMk id="1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8C9621-A4B6-4CC3-9C91-E1594225D911}" type="slidenum">
              <a:rPr lang="en-US" smtClean="0"/>
              <a:t>‹#›</a:t>
            </a:fld>
            <a:endParaRPr lang="en-US"/>
          </a:p>
        </p:txBody>
      </p:sp>
      <p:sp>
        <p:nvSpPr>
          <p:cNvPr id="6" name="Date Placeholder 5"/>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4A2227-2AF5-EB41-BE23-528E1AFAE59F}" type="datetimeFigureOut">
              <a:rPr lang="en-US" smtClean="0"/>
              <a:t>2/26/2021</a:t>
            </a:fld>
            <a:endParaRPr lang="en-US"/>
          </a:p>
        </p:txBody>
      </p:sp>
    </p:spTree>
    <p:extLst>
      <p:ext uri="{BB962C8B-B14F-4D97-AF65-F5344CB8AC3E}">
        <p14:creationId xmlns:p14="http://schemas.microsoft.com/office/powerpoint/2010/main" val="4042049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49006B-1BDB-4378-9324-AB7056D14237}" type="datetimeFigureOut">
              <a:rPr lang="en-US" smtClean="0"/>
              <a:t>2/26/2021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792EE7-9961-4DD5-ABC1-DB050D86BC5D}" type="slidenum">
              <a:rPr lang="en-US" smtClean="0"/>
              <a:t>‹#›</a:t>
            </a:fld>
            <a:endParaRPr lang="en-US"/>
          </a:p>
        </p:txBody>
      </p:sp>
    </p:spTree>
    <p:extLst>
      <p:ext uri="{BB962C8B-B14F-4D97-AF65-F5344CB8AC3E}">
        <p14:creationId xmlns:p14="http://schemas.microsoft.com/office/powerpoint/2010/main" val="1649851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Update: Feb 24, 2020</a:t>
            </a:r>
          </a:p>
        </p:txBody>
      </p:sp>
      <p:sp>
        <p:nvSpPr>
          <p:cNvPr id="4" name="Slide Number Placeholder 3"/>
          <p:cNvSpPr>
            <a:spLocks noGrp="1"/>
          </p:cNvSpPr>
          <p:nvPr>
            <p:ph type="sldNum" sz="quarter" idx="10"/>
          </p:nvPr>
        </p:nvSpPr>
        <p:spPr/>
        <p:txBody>
          <a:bodyPr/>
          <a:lstStyle/>
          <a:p>
            <a:fld id="{AD792EE7-9961-4DD5-ABC1-DB050D86BC5D}" type="slidenum">
              <a:rPr lang="en-US" smtClean="0"/>
              <a:t>1</a:t>
            </a:fld>
            <a:endParaRPr lang="en-US"/>
          </a:p>
        </p:txBody>
      </p:sp>
    </p:spTree>
    <p:extLst>
      <p:ext uri="{BB962C8B-B14F-4D97-AF65-F5344CB8AC3E}">
        <p14:creationId xmlns:p14="http://schemas.microsoft.com/office/powerpoint/2010/main" val="515743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1240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6582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of the 2Ring resellers, but we are ready to work with the resellers of your </a:t>
            </a:r>
            <a:r>
              <a:rPr lang="en-US"/>
              <a:t>choice.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2462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5451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0050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2678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792EE7-9961-4DD5-ABC1-DB050D86BC5D}" type="slidenum">
              <a:rPr lang="en-US" smtClean="0"/>
              <a:t>8</a:t>
            </a:fld>
            <a:endParaRPr lang="en-US"/>
          </a:p>
        </p:txBody>
      </p:sp>
    </p:spTree>
    <p:extLst>
      <p:ext uri="{BB962C8B-B14F-4D97-AF65-F5344CB8AC3E}">
        <p14:creationId xmlns:p14="http://schemas.microsoft.com/office/powerpoint/2010/main" val="4279461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contact us for details ..</a:t>
            </a:r>
          </a:p>
        </p:txBody>
      </p:sp>
      <p:sp>
        <p:nvSpPr>
          <p:cNvPr id="4" name="Slide Number Placeholder 3"/>
          <p:cNvSpPr>
            <a:spLocks noGrp="1"/>
          </p:cNvSpPr>
          <p:nvPr>
            <p:ph type="sldNum" sz="quarter" idx="5"/>
          </p:nvPr>
        </p:nvSpPr>
        <p:spPr/>
        <p:txBody>
          <a:bodyPr/>
          <a:lstStyle/>
          <a:p>
            <a:fld id="{AD792EE7-9961-4DD5-ABC1-DB050D86BC5D}" type="slidenum">
              <a:rPr lang="en-US" smtClean="0"/>
              <a:t>9</a:t>
            </a:fld>
            <a:endParaRPr lang="en-US"/>
          </a:p>
        </p:txBody>
      </p:sp>
    </p:spTree>
    <p:extLst>
      <p:ext uri="{BB962C8B-B14F-4D97-AF65-F5344CB8AC3E}">
        <p14:creationId xmlns:p14="http://schemas.microsoft.com/office/powerpoint/2010/main" val="12190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6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8248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6697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2284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endPar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9431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201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1017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0327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4712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924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8021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9246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7368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924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92EE7-9961-4DD5-ABC1-DB050D86BC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4609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792EE7-9961-4DD5-ABC1-DB050D86BC5D}" type="slidenum">
              <a:rPr lang="en-US" smtClean="0"/>
              <a:t>26</a:t>
            </a:fld>
            <a:endParaRPr lang="en-US"/>
          </a:p>
        </p:txBody>
      </p:sp>
    </p:spTree>
    <p:extLst>
      <p:ext uri="{BB962C8B-B14F-4D97-AF65-F5344CB8AC3E}">
        <p14:creationId xmlns:p14="http://schemas.microsoft.com/office/powerpoint/2010/main" val="3684740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792EE7-9961-4DD5-ABC1-DB050D86BC5D}" type="slidenum">
              <a:rPr lang="en-US" smtClean="0"/>
              <a:t>28</a:t>
            </a:fld>
            <a:endParaRPr lang="en-US"/>
          </a:p>
        </p:txBody>
      </p:sp>
    </p:spTree>
    <p:extLst>
      <p:ext uri="{BB962C8B-B14F-4D97-AF65-F5344CB8AC3E}">
        <p14:creationId xmlns:p14="http://schemas.microsoft.com/office/powerpoint/2010/main" val="11065385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3" Type="http://schemas.openxmlformats.org/officeDocument/2006/relationships/hyperlink" Target="mailto:lshepperd@2Ring.com" TargetMode="External"/><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hyperlink" Target="mailto:mgrebac@2Ring.com" TargetMode="External"/><Relationship Id="rId4" Type="http://schemas.openxmlformats.org/officeDocument/2006/relationships/hyperlink" Target="mailto:Thijs.Koolaard@2ring.com"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hyperlink" Target="mailto:lshepperd@2Ring.com" TargetMode="External"/><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hyperlink" Target="mailto:mgrebac@2Ring.com" TargetMode="External"/><Relationship Id="rId4" Type="http://schemas.openxmlformats.org/officeDocument/2006/relationships/hyperlink" Target="mailto:Thijs.Koolaard@2ring.com" TargetMode="Externa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mailto:Thijs.Koolaard@2ring.com" TargetMode="External"/><Relationship Id="rId2" Type="http://schemas.openxmlformats.org/officeDocument/2006/relationships/hyperlink" Target="mailto:lshepperd@2Ring.com" TargetMode="External"/><Relationship Id="rId1" Type="http://schemas.openxmlformats.org/officeDocument/2006/relationships/slideMaster" Target="../slideMasters/slideMaster1.xml"/><Relationship Id="rId5" Type="http://schemas.openxmlformats.org/officeDocument/2006/relationships/image" Target="../media/image2.jpg"/><Relationship Id="rId4" Type="http://schemas.openxmlformats.org/officeDocument/2006/relationships/hyperlink" Target="mailto:mgrebac@2Ring.com" TargetMode="Externa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mailto:Thijs.Koolaard@2ring.com" TargetMode="External"/><Relationship Id="rId2" Type="http://schemas.openxmlformats.org/officeDocument/2006/relationships/hyperlink" Target="mailto:lshepperd@2Ring.com" TargetMode="External"/><Relationship Id="rId1" Type="http://schemas.openxmlformats.org/officeDocument/2006/relationships/slideMaster" Target="../slideMasters/slideMaster1.xml"/><Relationship Id="rId5" Type="http://schemas.openxmlformats.org/officeDocument/2006/relationships/image" Target="../media/image2.jpg"/><Relationship Id="rId4" Type="http://schemas.openxmlformats.org/officeDocument/2006/relationships/hyperlink" Target="mailto:mgrebac@2Ring.com" TargetMode="Externa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hyperlink" Target="mailto:mgrebac@2Ring.com" TargetMode="External"/><Relationship Id="rId3" Type="http://schemas.openxmlformats.org/officeDocument/2006/relationships/hyperlink" Target="mailto:pkolenic@2Ring.com" TargetMode="External"/><Relationship Id="rId7" Type="http://schemas.openxmlformats.org/officeDocument/2006/relationships/hyperlink" Target="mailto:Info-na@2Ring.com" TargetMode="External"/><Relationship Id="rId12"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hyperlink" Target="http://www.2ring.com/" TargetMode="External"/><Relationship Id="rId11" Type="http://schemas.openxmlformats.org/officeDocument/2006/relationships/hyperlink" Target="http://2ring.com/SystemRequirements" TargetMode="External"/><Relationship Id="rId5" Type="http://schemas.openxmlformats.org/officeDocument/2006/relationships/hyperlink" Target="mailto:info@2Ring.com" TargetMode="External"/><Relationship Id="rId10" Type="http://schemas.openxmlformats.org/officeDocument/2006/relationships/hyperlink" Target="https://www.2ring.com/DW" TargetMode="External"/><Relationship Id="rId4" Type="http://schemas.openxmlformats.org/officeDocument/2006/relationships/hyperlink" Target="mailto:Thijs.Koolaard@2Ring.com" TargetMode="External"/><Relationship Id="rId9" Type="http://schemas.openxmlformats.org/officeDocument/2006/relationships/hyperlink" Target="mailto:tmccain@2Ring.com" TargetMode="External"/></Relationships>
</file>

<file path=ppt/slideLayouts/_rels/slideLayout19.xml.rels><?xml version="1.0" encoding="UTF-8" standalone="yes"?>
<Relationships xmlns="http://schemas.openxmlformats.org/package/2006/relationships"><Relationship Id="rId8" Type="http://schemas.openxmlformats.org/officeDocument/2006/relationships/hyperlink" Target="mailto:Info-na@2Ring.com" TargetMode="External"/><Relationship Id="rId13" Type="http://schemas.openxmlformats.org/officeDocument/2006/relationships/hyperlink" Target="https://www.2ring.com/DWtrial" TargetMode="External"/><Relationship Id="rId3" Type="http://schemas.openxmlformats.org/officeDocument/2006/relationships/image" Target="../media/image2.jpg"/><Relationship Id="rId7" Type="http://schemas.openxmlformats.org/officeDocument/2006/relationships/hyperlink" Target="http://www.2ring.com/" TargetMode="External"/><Relationship Id="rId12" Type="http://schemas.openxmlformats.org/officeDocument/2006/relationships/hyperlink" Target="https://www.2ring.com/DW" TargetMode="External"/><Relationship Id="rId2" Type="http://schemas.openxmlformats.org/officeDocument/2006/relationships/image" Target="../media/image8.png"/><Relationship Id="rId16" Type="http://schemas.openxmlformats.org/officeDocument/2006/relationships/hyperlink" Target="http://2ring.com/SystemRequirements" TargetMode="External"/><Relationship Id="rId1" Type="http://schemas.openxmlformats.org/officeDocument/2006/relationships/slideMaster" Target="../slideMasters/slideMaster1.xml"/><Relationship Id="rId6" Type="http://schemas.openxmlformats.org/officeDocument/2006/relationships/hyperlink" Target="mailto:info@2Ring.com" TargetMode="External"/><Relationship Id="rId11" Type="http://schemas.openxmlformats.org/officeDocument/2006/relationships/hyperlink" Target="https://www.2ring.com/GADGETS" TargetMode="External"/><Relationship Id="rId5" Type="http://schemas.openxmlformats.org/officeDocument/2006/relationships/hyperlink" Target="mailto:Thijs.Koolaard@2Ring.com" TargetMode="External"/><Relationship Id="rId15" Type="http://schemas.openxmlformats.org/officeDocument/2006/relationships/hyperlink" Target="http://tworing.cloudapp.net/dw61/ClientWeb/#/layout/63/fullscreen/noNavigation" TargetMode="External"/><Relationship Id="rId10" Type="http://schemas.openxmlformats.org/officeDocument/2006/relationships/hyperlink" Target="mailto:tmccain@2Ring.com" TargetMode="External"/><Relationship Id="rId4" Type="http://schemas.openxmlformats.org/officeDocument/2006/relationships/hyperlink" Target="mailto:pkolenic@2Ring.com" TargetMode="External"/><Relationship Id="rId9" Type="http://schemas.openxmlformats.org/officeDocument/2006/relationships/hyperlink" Target="mailto:mgrebac@2Ring.com" TargetMode="External"/><Relationship Id="rId14" Type="http://schemas.openxmlformats.org/officeDocument/2006/relationships/hyperlink" Target="https://www.2ring.com/WebEx" TargetMode="Externa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3.xml"/><Relationship Id="rId4" Type="http://schemas.openxmlformats.org/officeDocument/2006/relationships/image" Target="../media/image2.jpg"/></Relationships>
</file>

<file path=ppt/slideLayouts/_rels/slideLayout28.xml.rels><?xml version="1.0" encoding="UTF-8" standalone="yes"?>
<Relationships xmlns="http://schemas.openxmlformats.org/package/2006/relationships"><Relationship Id="rId3" Type="http://schemas.openxmlformats.org/officeDocument/2006/relationships/hyperlink" Target="mailto:mgrebac@2Ring.com" TargetMode="External"/><Relationship Id="rId2" Type="http://schemas.openxmlformats.org/officeDocument/2006/relationships/image" Target="../media/image2.jpg"/><Relationship Id="rId1" Type="http://schemas.openxmlformats.org/officeDocument/2006/relationships/slideMaster" Target="../slideMasters/slideMaster3.xml"/><Relationship Id="rId5" Type="http://schemas.openxmlformats.org/officeDocument/2006/relationships/hyperlink" Target="mailto:jawad@2Ring.com" TargetMode="External"/><Relationship Id="rId4" Type="http://schemas.openxmlformats.org/officeDocument/2006/relationships/hyperlink" Target="mailto:Thijs.Koolaard@2ring.com" TargetMode="Externa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hyperlink" Target="mailto:Tom.McCain@2Ringc.om" TargetMode="External"/><Relationship Id="rId2" Type="http://schemas.openxmlformats.org/officeDocument/2006/relationships/image" Target="../media/image2.jpg"/><Relationship Id="rId1" Type="http://schemas.openxmlformats.org/officeDocument/2006/relationships/slideMaster" Target="../slideMasters/slideMaster3.xml"/><Relationship Id="rId6" Type="http://schemas.openxmlformats.org/officeDocument/2006/relationships/hyperlink" Target="mailto:Peter.Kolenic@2Ring.com" TargetMode="External"/><Relationship Id="rId5" Type="http://schemas.openxmlformats.org/officeDocument/2006/relationships/hyperlink" Target="mailto:Thijs.Koolaard@2ring.com" TargetMode="External"/><Relationship Id="rId4" Type="http://schemas.openxmlformats.org/officeDocument/2006/relationships/hyperlink" Target="mailto:Kevin.Schleising@2Ring.com" TargetMode="Externa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8" Type="http://schemas.openxmlformats.org/officeDocument/2006/relationships/hyperlink" Target="mailto:Info-na@2Ring.com" TargetMode="External"/><Relationship Id="rId3" Type="http://schemas.openxmlformats.org/officeDocument/2006/relationships/image" Target="../media/image2.jpg"/><Relationship Id="rId7" Type="http://schemas.openxmlformats.org/officeDocument/2006/relationships/hyperlink" Target="http://www.2ring.com/" TargetMode="External"/><Relationship Id="rId12" Type="http://schemas.openxmlformats.org/officeDocument/2006/relationships/hyperlink" Target="http://2ring.com/SystemRequirements" TargetMode="External"/><Relationship Id="rId2" Type="http://schemas.openxmlformats.org/officeDocument/2006/relationships/image" Target="../media/image13.png"/><Relationship Id="rId1" Type="http://schemas.openxmlformats.org/officeDocument/2006/relationships/slideMaster" Target="../slideMasters/slideMaster3.xml"/><Relationship Id="rId6" Type="http://schemas.openxmlformats.org/officeDocument/2006/relationships/hyperlink" Target="mailto:info@2Ring.com" TargetMode="External"/><Relationship Id="rId11" Type="http://schemas.openxmlformats.org/officeDocument/2006/relationships/hyperlink" Target="https://www.2ring.com/DW" TargetMode="External"/><Relationship Id="rId5" Type="http://schemas.openxmlformats.org/officeDocument/2006/relationships/hyperlink" Target="mailto:Thijs.Koolaard@2Ring.com" TargetMode="External"/><Relationship Id="rId10" Type="http://schemas.openxmlformats.org/officeDocument/2006/relationships/hyperlink" Target="mailto:tmccain@2Ring.com" TargetMode="External"/><Relationship Id="rId4" Type="http://schemas.openxmlformats.org/officeDocument/2006/relationships/hyperlink" Target="mailto:pkolenic@2Ring.com" TargetMode="External"/><Relationship Id="rId9" Type="http://schemas.openxmlformats.org/officeDocument/2006/relationships/hyperlink" Target="mailto:mgrebac@2Ring.com" TargetMode="External"/></Relationships>
</file>

<file path=ppt/slideLayouts/_rels/slideLayout46.xml.rels><?xml version="1.0" encoding="UTF-8" standalone="yes"?>
<Relationships xmlns="http://schemas.openxmlformats.org/package/2006/relationships"><Relationship Id="rId8" Type="http://schemas.openxmlformats.org/officeDocument/2006/relationships/hyperlink" Target="mailto:Info-na@2Ring.com" TargetMode="External"/><Relationship Id="rId3" Type="http://schemas.openxmlformats.org/officeDocument/2006/relationships/image" Target="../media/image2.jpg"/><Relationship Id="rId7" Type="http://schemas.openxmlformats.org/officeDocument/2006/relationships/hyperlink" Target="http://www.2ring.com/" TargetMode="External"/><Relationship Id="rId12" Type="http://schemas.openxmlformats.org/officeDocument/2006/relationships/hyperlink" Target="http://2ring.com/SystemRequirements" TargetMode="External"/><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hyperlink" Target="mailto:info@2Ring.com" TargetMode="External"/><Relationship Id="rId11" Type="http://schemas.openxmlformats.org/officeDocument/2006/relationships/hyperlink" Target="https://www.2ring.com/DW" TargetMode="External"/><Relationship Id="rId5" Type="http://schemas.openxmlformats.org/officeDocument/2006/relationships/hyperlink" Target="mailto:Thijs.Koolaard@2Ring.com" TargetMode="External"/><Relationship Id="rId10" Type="http://schemas.openxmlformats.org/officeDocument/2006/relationships/hyperlink" Target="mailto:tmccain@2Ring.com" TargetMode="External"/><Relationship Id="rId4" Type="http://schemas.openxmlformats.org/officeDocument/2006/relationships/hyperlink" Target="mailto:pkolenic@2Ring.com" TargetMode="External"/><Relationship Id="rId9" Type="http://schemas.openxmlformats.org/officeDocument/2006/relationships/hyperlink" Target="mailto:mgrebac@2Ring.com" TargetMode="Externa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4" name="Rectangle 13"/>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p:cNvSpPr>
            <a:spLocks noGrp="1"/>
          </p:cNvSpPr>
          <p:nvPr userDrawn="1">
            <p:ph type="ctrTitle" hasCustomPrompt="1"/>
          </p:nvPr>
        </p:nvSpPr>
        <p:spPr>
          <a:xfrm>
            <a:off x="762000" y="1913964"/>
            <a:ext cx="7221940"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&amp; Wallboards ..</a:t>
            </a:r>
            <a:endParaRPr lang="en-US" dirty="0"/>
          </a:p>
        </p:txBody>
      </p:sp>
      <p:sp>
        <p:nvSpPr>
          <p:cNvPr id="32" name="Subtitle 2"/>
          <p:cNvSpPr>
            <a:spLocks noGrp="1"/>
          </p:cNvSpPr>
          <p:nvPr userDrawn="1">
            <p:ph type="subTitle" idx="1" hasCustomPrompt="1"/>
          </p:nvPr>
        </p:nvSpPr>
        <p:spPr>
          <a:xfrm>
            <a:off x="762000" y="4184646"/>
            <a:ext cx="7221940"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11977" y="406642"/>
            <a:ext cx="3065929" cy="1532965"/>
          </a:xfrm>
          <a:prstGeom prst="rect">
            <a:avLst/>
          </a:prstGeom>
        </p:spPr>
      </p:pic>
    </p:spTree>
    <p:extLst>
      <p:ext uri="{BB962C8B-B14F-4D97-AF65-F5344CB8AC3E}">
        <p14:creationId xmlns:p14="http://schemas.microsoft.com/office/powerpoint/2010/main" val="1604918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9" name="Title 1"/>
          <p:cNvSpPr>
            <a:spLocks noGrp="1"/>
          </p:cNvSpPr>
          <p:nvPr>
            <p:ph type="ctrTitle" hasCustomPrompt="1"/>
          </p:nvPr>
        </p:nvSpPr>
        <p:spPr>
          <a:xfrm>
            <a:off x="762000" y="1913964"/>
            <a:ext cx="7221940"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&amp; Wallboards ..</a:t>
            </a:r>
            <a:endParaRPr lang="en-US" dirty="0"/>
          </a:p>
        </p:txBody>
      </p:sp>
      <p:sp>
        <p:nvSpPr>
          <p:cNvPr id="11" name="Subtitle 2"/>
          <p:cNvSpPr>
            <a:spLocks noGrp="1"/>
          </p:cNvSpPr>
          <p:nvPr>
            <p:ph type="subTitle" idx="1" hasCustomPrompt="1"/>
          </p:nvPr>
        </p:nvSpPr>
        <p:spPr>
          <a:xfrm>
            <a:off x="762000" y="4184646"/>
            <a:ext cx="7221940"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1" name="Rectangle 10"/>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userDrawn="1">
            <p:ph type="ctrTitle" hasCustomPrompt="1"/>
          </p:nvPr>
        </p:nvSpPr>
        <p:spPr>
          <a:xfrm>
            <a:off x="762001" y="1913963"/>
            <a:ext cx="6457666"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14" name="Subtitle 2"/>
          <p:cNvSpPr>
            <a:spLocks noGrp="1"/>
          </p:cNvSpPr>
          <p:nvPr userDrawn="1">
            <p:ph type="subTitle" idx="1" hasCustomPrompt="1"/>
          </p:nvPr>
        </p:nvSpPr>
        <p:spPr>
          <a:xfrm>
            <a:off x="762000" y="4619295"/>
            <a:ext cx="6457667"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11977" y="406642"/>
            <a:ext cx="3065929" cy="1532965"/>
          </a:xfrm>
          <a:prstGeom prst="rect">
            <a:avLst/>
          </a:prstGeom>
        </p:spPr>
      </p:pic>
    </p:spTree>
    <p:extLst>
      <p:ext uri="{BB962C8B-B14F-4D97-AF65-F5344CB8AC3E}">
        <p14:creationId xmlns:p14="http://schemas.microsoft.com/office/powerpoint/2010/main" val="545197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0" name="Title 1"/>
          <p:cNvSpPr>
            <a:spLocks noGrp="1"/>
          </p:cNvSpPr>
          <p:nvPr>
            <p:ph type="ctrTitle" hasCustomPrompt="1"/>
          </p:nvPr>
        </p:nvSpPr>
        <p:spPr>
          <a:xfrm>
            <a:off x="762001" y="1913963"/>
            <a:ext cx="6457666"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11" name="Subtitle 2"/>
          <p:cNvSpPr>
            <a:spLocks noGrp="1"/>
          </p:cNvSpPr>
          <p:nvPr>
            <p:ph type="subTitle" idx="1" hasCustomPrompt="1"/>
          </p:nvPr>
        </p:nvSpPr>
        <p:spPr>
          <a:xfrm>
            <a:off x="762000" y="4619295"/>
            <a:ext cx="6457667"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Tree>
    <p:extLst>
      <p:ext uri="{BB962C8B-B14F-4D97-AF65-F5344CB8AC3E}">
        <p14:creationId xmlns:p14="http://schemas.microsoft.com/office/powerpoint/2010/main" val="1621942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Title 1"/>
          <p:cNvSpPr>
            <a:spLocks noGrp="1"/>
          </p:cNvSpPr>
          <p:nvPr>
            <p:ph type="ctrTitle" hasCustomPrompt="1"/>
          </p:nvPr>
        </p:nvSpPr>
        <p:spPr>
          <a:xfrm>
            <a:off x="762000" y="1913963"/>
            <a:ext cx="6870441"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7" name="Subtitle 2"/>
          <p:cNvSpPr>
            <a:spLocks noGrp="1"/>
          </p:cNvSpPr>
          <p:nvPr>
            <p:ph type="subTitle" idx="1" hasCustomPrompt="1"/>
          </p:nvPr>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Tree>
    <p:extLst>
      <p:ext uri="{BB962C8B-B14F-4D97-AF65-F5344CB8AC3E}">
        <p14:creationId xmlns:p14="http://schemas.microsoft.com/office/powerpoint/2010/main" val="371190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5" name="Picture 4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0"/>
            <a:ext cx="12192002" cy="6860033"/>
          </a:xfrm>
          <a:prstGeom prst="rect">
            <a:avLst/>
          </a:prstGeom>
        </p:spPr>
      </p:pic>
      <p:sp>
        <p:nvSpPr>
          <p:cNvPr id="10" name="Rectangle 9"/>
          <p:cNvSpPr/>
          <p:nvPr userDrawn="1"/>
        </p:nvSpPr>
        <p:spPr>
          <a:xfrm>
            <a:off x="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62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52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28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3048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3810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2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5334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6096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6858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7620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8382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14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990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10668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11430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5400000">
            <a:off x="0" y="762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rot="5400000">
            <a:off x="0" y="1524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rot="5400000">
            <a:off x="0" y="2286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rot="5400000">
            <a:off x="-1" y="3048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rot="5400000">
            <a:off x="-1" y="3810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rot="5400000">
            <a:off x="-1" y="4572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rot="5400000">
            <a:off x="-1" y="5334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rot="5400000">
            <a:off x="-1" y="6096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1" y="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380999" y="381000"/>
            <a:ext cx="381000"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1911977" y="-1"/>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1" y="1904999"/>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1811000" y="647700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379010" y="2100714"/>
            <a:ext cx="185285" cy="18528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379010" y="1913964"/>
            <a:ext cx="185285" cy="18528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ubtitle 2"/>
          <p:cNvSpPr>
            <a:spLocks noGrp="1"/>
          </p:cNvSpPr>
          <p:nvPr>
            <p:ph type="subTitle" idx="1" hasCustomPrompt="1"/>
          </p:nvPr>
        </p:nvSpPr>
        <p:spPr>
          <a:xfrm>
            <a:off x="762000" y="4619295"/>
            <a:ext cx="7949514" cy="575441"/>
          </a:xfrm>
          <a:prstGeom prst="rect">
            <a:avLst/>
          </a:prstGeom>
        </p:spPr>
        <p:txBody>
          <a:bodyPr anchor="ctr">
            <a:noAutofit/>
          </a:bodyPr>
          <a:lstStyle>
            <a:lvl1pPr marL="0" indent="0" algn="l">
              <a:buNone/>
              <a:defRPr sz="3200" b="0" i="0" baseline="0">
                <a:solidFill>
                  <a:srgbClr val="C3E1E4"/>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pic>
        <p:nvPicPr>
          <p:cNvPr id="39" name="Picture 3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9012" y="381001"/>
            <a:ext cx="1532963" cy="1532963"/>
          </a:xfrm>
          <a:prstGeom prst="rect">
            <a:avLst/>
          </a:prstGeom>
        </p:spPr>
      </p:pic>
      <p:sp>
        <p:nvSpPr>
          <p:cNvPr id="46" name="Rectangle 45"/>
          <p:cNvSpPr/>
          <p:nvPr userDrawn="1"/>
        </p:nvSpPr>
        <p:spPr>
          <a:xfrm>
            <a:off x="4384988" y="973905"/>
            <a:ext cx="3054978" cy="152848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5"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762000" y="6093967"/>
            <a:ext cx="770268" cy="76403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ubtitle 2"/>
          <p:cNvSpPr txBox="1">
            <a:spLocks/>
          </p:cNvSpPr>
          <p:nvPr userDrawn="1"/>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kern="1200" baseline="0">
                <a:solidFill>
                  <a:schemeClr val="bg1"/>
                </a:solidFill>
                <a:latin typeface="Roboto Medium" charset="0"/>
                <a:ea typeface="Roboto Medium" charset="0"/>
                <a:cs typeface="Roboto Medium"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dirty="0" err="1">
                <a:solidFill>
                  <a:srgbClr val="CCE2ED"/>
                </a:solidFill>
              </a:rPr>
              <a:t>SubHeader</a:t>
            </a:r>
            <a:endParaRPr lang="en-US" dirty="0">
              <a:solidFill>
                <a:srgbClr val="CCE2ED"/>
              </a:solidFill>
            </a:endParaRPr>
          </a:p>
        </p:txBody>
      </p:sp>
    </p:spTree>
    <p:extLst>
      <p:ext uri="{BB962C8B-B14F-4D97-AF65-F5344CB8AC3E}">
        <p14:creationId xmlns:p14="http://schemas.microsoft.com/office/powerpoint/2010/main" val="1356698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4" name="Rectangle 3"/>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8" name="TextBox 17"/>
          <p:cNvSpPr txBox="1"/>
          <p:nvPr userDrawn="1"/>
        </p:nvSpPr>
        <p:spPr>
          <a:xfrm rot="16200000">
            <a:off x="-944549" y="3680840"/>
            <a:ext cx="4180090" cy="646331"/>
          </a:xfrm>
          <a:prstGeom prst="rect">
            <a:avLst/>
          </a:prstGeom>
          <a:noFill/>
        </p:spPr>
        <p:txBody>
          <a:bodyPr wrap="square" rtlCol="0">
            <a:spAutoFit/>
          </a:bodyPr>
          <a:lstStyle/>
          <a:p>
            <a:pPr algn="l">
              <a:lnSpc>
                <a:spcPct val="100000"/>
              </a:lnSpc>
            </a:pPr>
            <a:r>
              <a:rPr lang="en-US" sz="1200" b="0" i="0" dirty="0">
                <a:solidFill>
                  <a:srgbClr val="CCE2ED"/>
                </a:solidFill>
                <a:latin typeface="Roboto Medium" charset="0"/>
                <a:ea typeface="Roboto Medium" charset="0"/>
                <a:cs typeface="Roboto Medium" charset="0"/>
              </a:rPr>
              <a:t>US: </a:t>
            </a:r>
            <a:r>
              <a:rPr lang="en-US" sz="1200" b="0" i="0" dirty="0">
                <a:solidFill>
                  <a:srgbClr val="CCE2ED"/>
                </a:solidFill>
                <a:latin typeface="Roboto Light" charset="0"/>
                <a:ea typeface="Roboto Light" charset="0"/>
                <a:cs typeface="Roboto Light" charset="0"/>
              </a:rPr>
              <a:t>Lyall Shepperd .. </a:t>
            </a:r>
            <a:r>
              <a:rPr lang="en-US" sz="1200" b="0" i="0" dirty="0">
                <a:solidFill>
                  <a:srgbClr val="99B7C1"/>
                </a:solidFill>
                <a:latin typeface="Roboto Light" charset="0"/>
                <a:ea typeface="Roboto Light" charset="0"/>
                <a:cs typeface="Roboto Light" charset="0"/>
                <a:hlinkClick r:id="rId3"/>
              </a:rPr>
              <a:t>lshepperd@2Ring.com</a:t>
            </a:r>
            <a:r>
              <a:rPr lang="en-US" sz="1200" b="0" i="0" dirty="0">
                <a:solidFill>
                  <a:srgbClr val="99B7C1"/>
                </a:solidFill>
                <a:latin typeface="Roboto Light" charset="0"/>
                <a:ea typeface="Roboto Light" charset="0"/>
                <a:cs typeface="Roboto Light" charset="0"/>
              </a:rPr>
              <a:t>   </a:t>
            </a:r>
          </a:p>
          <a:p>
            <a:pPr algn="l">
              <a:lnSpc>
                <a:spcPct val="100000"/>
              </a:lnSpc>
            </a:pPr>
            <a:r>
              <a:rPr lang="en-US" sz="1200" b="0" i="0" dirty="0">
                <a:solidFill>
                  <a:srgbClr val="CCE2ED"/>
                </a:solidFill>
                <a:latin typeface="Roboto Medium" charset="0"/>
                <a:ea typeface="Roboto Medium" charset="0"/>
                <a:cs typeface="Roboto Medium" charset="0"/>
              </a:rPr>
              <a:t>EMEAR: </a:t>
            </a:r>
            <a:r>
              <a:rPr lang="en-US" sz="1200" b="0" i="0" dirty="0">
                <a:solidFill>
                  <a:srgbClr val="CCE2ED"/>
                </a:solidFill>
                <a:latin typeface="Roboto Light" charset="0"/>
                <a:ea typeface="Roboto Light" charset="0"/>
                <a:cs typeface="Roboto Light" charset="0"/>
              </a:rPr>
              <a:t>Thijs Koolaard .. </a:t>
            </a:r>
            <a:r>
              <a:rPr lang="en-US" sz="1200" b="0" i="0" dirty="0">
                <a:solidFill>
                  <a:srgbClr val="004B64"/>
                </a:solidFill>
                <a:latin typeface="Roboto Light" charset="0"/>
                <a:ea typeface="Roboto Light" charset="0"/>
                <a:cs typeface="Roboto Light" charset="0"/>
                <a:hlinkClick r:id="rId4"/>
              </a:rPr>
              <a:t>Thijs.Koolaard@2ring.com</a:t>
            </a:r>
            <a:r>
              <a:rPr lang="en-US" sz="1200" dirty="0">
                <a:solidFill>
                  <a:srgbClr val="004B64"/>
                </a:solidFill>
                <a:latin typeface="Roboto" charset="0"/>
                <a:ea typeface="Roboto" charset="0"/>
                <a:cs typeface="Roboto" charset="0"/>
              </a:rPr>
              <a:t> </a:t>
            </a:r>
          </a:p>
          <a:p>
            <a:pPr algn="l">
              <a:lnSpc>
                <a:spcPct val="100000"/>
              </a:lnSpc>
            </a:pPr>
            <a:r>
              <a:rPr lang="en-US" sz="1200" b="0" i="0" dirty="0">
                <a:solidFill>
                  <a:srgbClr val="CCE2ED"/>
                </a:solidFill>
                <a:latin typeface="Roboto Medium" charset="0"/>
                <a:ea typeface="Roboto Medium" charset="0"/>
                <a:cs typeface="Roboto Medium" charset="0"/>
              </a:rPr>
              <a:t>LATAM &amp; APAC: </a:t>
            </a:r>
            <a:r>
              <a:rPr lang="en-US" sz="1200" b="0" i="0" dirty="0">
                <a:solidFill>
                  <a:srgbClr val="CCE2ED"/>
                </a:solidFill>
                <a:latin typeface="Roboto Light" charset="0"/>
                <a:ea typeface="Roboto Light" charset="0"/>
                <a:cs typeface="Roboto Light" charset="0"/>
              </a:rPr>
              <a:t>Michal Grebac .. </a:t>
            </a:r>
            <a:r>
              <a:rPr lang="en-US" sz="1200" b="0" i="0" dirty="0">
                <a:solidFill>
                  <a:srgbClr val="99B7C1"/>
                </a:solidFill>
                <a:latin typeface="Roboto Light" charset="0"/>
                <a:ea typeface="Roboto Light" charset="0"/>
                <a:cs typeface="Roboto Light" charset="0"/>
                <a:hlinkClick r:id="rId5"/>
              </a:rPr>
              <a:t>mgrebac@2Ring.com</a:t>
            </a:r>
            <a:r>
              <a:rPr lang="en-US" sz="1200" b="0" i="0" dirty="0">
                <a:solidFill>
                  <a:srgbClr val="99B7C1"/>
                </a:solidFill>
                <a:latin typeface="Roboto Light" charset="0"/>
                <a:ea typeface="Roboto Light" charset="0"/>
                <a:cs typeface="Roboto Light" charset="0"/>
              </a:rPr>
              <a:t> </a:t>
            </a:r>
            <a:endParaRPr lang="en-US" sz="1200" b="0" i="0" dirty="0">
              <a:solidFill>
                <a:srgbClr val="004B64"/>
              </a:solidFill>
              <a:latin typeface="Roboto Light" charset="0"/>
              <a:ea typeface="Roboto Light" charset="0"/>
              <a:cs typeface="Roboto Light" charset="0"/>
            </a:endParaRPr>
          </a:p>
        </p:txBody>
      </p:sp>
    </p:spTree>
    <p:extLst>
      <p:ext uri="{BB962C8B-B14F-4D97-AF65-F5344CB8AC3E}">
        <p14:creationId xmlns:p14="http://schemas.microsoft.com/office/powerpoint/2010/main" val="576546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4" name="Rectangle 3"/>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4" name="TextBox 13"/>
          <p:cNvSpPr txBox="1"/>
          <p:nvPr userDrawn="1"/>
        </p:nvSpPr>
        <p:spPr>
          <a:xfrm rot="16200000">
            <a:off x="-944549" y="3680840"/>
            <a:ext cx="4180090" cy="646331"/>
          </a:xfrm>
          <a:prstGeom prst="rect">
            <a:avLst/>
          </a:prstGeom>
          <a:noFill/>
        </p:spPr>
        <p:txBody>
          <a:bodyPr wrap="square" rtlCol="0">
            <a:spAutoFit/>
          </a:bodyPr>
          <a:lstStyle/>
          <a:p>
            <a:pPr algn="l">
              <a:lnSpc>
                <a:spcPct val="100000"/>
              </a:lnSpc>
            </a:pPr>
            <a:r>
              <a:rPr lang="en-US" sz="1200" b="0" i="0" dirty="0">
                <a:solidFill>
                  <a:srgbClr val="CCE2ED"/>
                </a:solidFill>
                <a:latin typeface="Roboto Medium" charset="0"/>
                <a:ea typeface="Roboto Medium" charset="0"/>
                <a:cs typeface="Roboto Medium" charset="0"/>
              </a:rPr>
              <a:t>US: </a:t>
            </a:r>
            <a:r>
              <a:rPr lang="en-US" sz="1200" b="0" i="0" dirty="0">
                <a:solidFill>
                  <a:srgbClr val="CCE2ED"/>
                </a:solidFill>
                <a:latin typeface="Roboto Light" charset="0"/>
                <a:ea typeface="Roboto Light" charset="0"/>
                <a:cs typeface="Roboto Light" charset="0"/>
              </a:rPr>
              <a:t>Lyall Shepperd .. </a:t>
            </a:r>
            <a:r>
              <a:rPr lang="en-US" sz="1200" b="0" i="0" dirty="0">
                <a:solidFill>
                  <a:srgbClr val="99B7C1"/>
                </a:solidFill>
                <a:latin typeface="Roboto Light" charset="0"/>
                <a:ea typeface="Roboto Light" charset="0"/>
                <a:cs typeface="Roboto Light" charset="0"/>
                <a:hlinkClick r:id="rId3"/>
              </a:rPr>
              <a:t>lshepperd@2Ring.com</a:t>
            </a:r>
            <a:r>
              <a:rPr lang="en-US" sz="1200" b="0" i="0" dirty="0">
                <a:solidFill>
                  <a:srgbClr val="99B7C1"/>
                </a:solidFill>
                <a:latin typeface="Roboto Light" charset="0"/>
                <a:ea typeface="Roboto Light" charset="0"/>
                <a:cs typeface="Roboto Light" charset="0"/>
              </a:rPr>
              <a:t>   </a:t>
            </a:r>
          </a:p>
          <a:p>
            <a:pPr algn="l">
              <a:lnSpc>
                <a:spcPct val="100000"/>
              </a:lnSpc>
            </a:pPr>
            <a:r>
              <a:rPr lang="en-US" sz="1200" b="0" i="0" dirty="0">
                <a:solidFill>
                  <a:srgbClr val="CCE2ED"/>
                </a:solidFill>
                <a:latin typeface="Roboto Medium" charset="0"/>
                <a:ea typeface="Roboto Medium" charset="0"/>
                <a:cs typeface="Roboto Medium" charset="0"/>
              </a:rPr>
              <a:t>EMEAR: </a:t>
            </a:r>
            <a:r>
              <a:rPr lang="en-US" sz="1200" b="0" i="0" dirty="0">
                <a:solidFill>
                  <a:srgbClr val="CCE2ED"/>
                </a:solidFill>
                <a:latin typeface="Roboto Light" charset="0"/>
                <a:ea typeface="Roboto Light" charset="0"/>
                <a:cs typeface="Roboto Light" charset="0"/>
              </a:rPr>
              <a:t>Thijs Koolaard .. </a:t>
            </a:r>
            <a:r>
              <a:rPr lang="en-US" sz="1200" b="0" i="0" dirty="0">
                <a:solidFill>
                  <a:srgbClr val="004B64"/>
                </a:solidFill>
                <a:latin typeface="Roboto Light" charset="0"/>
                <a:ea typeface="Roboto Light" charset="0"/>
                <a:cs typeface="Roboto Light" charset="0"/>
                <a:hlinkClick r:id="rId4"/>
              </a:rPr>
              <a:t>Thijs.Koolaard@2ring.com</a:t>
            </a:r>
            <a:r>
              <a:rPr lang="en-US" sz="1200" dirty="0">
                <a:solidFill>
                  <a:srgbClr val="004B64"/>
                </a:solidFill>
                <a:latin typeface="Roboto" charset="0"/>
                <a:ea typeface="Roboto" charset="0"/>
                <a:cs typeface="Roboto" charset="0"/>
              </a:rPr>
              <a:t> </a:t>
            </a:r>
          </a:p>
          <a:p>
            <a:pPr algn="l">
              <a:lnSpc>
                <a:spcPct val="100000"/>
              </a:lnSpc>
            </a:pPr>
            <a:r>
              <a:rPr lang="en-US" sz="1200" b="0" i="0" dirty="0">
                <a:solidFill>
                  <a:srgbClr val="CCE2ED"/>
                </a:solidFill>
                <a:latin typeface="Roboto Medium" charset="0"/>
                <a:ea typeface="Roboto Medium" charset="0"/>
                <a:cs typeface="Roboto Medium" charset="0"/>
              </a:rPr>
              <a:t>LATAM &amp; APAC: </a:t>
            </a:r>
            <a:r>
              <a:rPr lang="en-US" sz="1200" b="0" i="0" dirty="0">
                <a:solidFill>
                  <a:srgbClr val="CCE2ED"/>
                </a:solidFill>
                <a:latin typeface="Roboto Light" charset="0"/>
                <a:ea typeface="Roboto Light" charset="0"/>
                <a:cs typeface="Roboto Light" charset="0"/>
              </a:rPr>
              <a:t>Michal Grebac .. </a:t>
            </a:r>
            <a:r>
              <a:rPr lang="en-US" sz="1200" b="0" i="0" dirty="0">
                <a:solidFill>
                  <a:srgbClr val="99B7C1"/>
                </a:solidFill>
                <a:latin typeface="Roboto Light" charset="0"/>
                <a:ea typeface="Roboto Light" charset="0"/>
                <a:cs typeface="Roboto Light" charset="0"/>
                <a:hlinkClick r:id="rId5"/>
              </a:rPr>
              <a:t>mgrebac@2Ring.com</a:t>
            </a:r>
            <a:r>
              <a:rPr lang="en-US" sz="1200" b="0" i="0" dirty="0">
                <a:solidFill>
                  <a:srgbClr val="99B7C1"/>
                </a:solidFill>
                <a:latin typeface="Roboto Light" charset="0"/>
                <a:ea typeface="Roboto Light" charset="0"/>
                <a:cs typeface="Roboto Light" charset="0"/>
              </a:rPr>
              <a:t> </a:t>
            </a:r>
            <a:endParaRPr lang="en-US" sz="1200" b="0" i="0" dirty="0">
              <a:solidFill>
                <a:srgbClr val="004B64"/>
              </a:solidFill>
              <a:latin typeface="Roboto Light" charset="0"/>
              <a:ea typeface="Roboto Light" charset="0"/>
              <a:cs typeface="Roboto Light"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5" name="Rectangle 4"/>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9" name="Rectangle 8"/>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Tree>
    <p:extLst>
      <p:ext uri="{BB962C8B-B14F-4D97-AF65-F5344CB8AC3E}">
        <p14:creationId xmlns:p14="http://schemas.microsoft.com/office/powerpoint/2010/main" val="1230331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5" name="Rectangle 4"/>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9" name="Rectangle 8"/>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Tree>
    <p:extLst>
      <p:ext uri="{BB962C8B-B14F-4D97-AF65-F5344CB8AC3E}">
        <p14:creationId xmlns:p14="http://schemas.microsoft.com/office/powerpoint/2010/main" val="271704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Rectangle 2"/>
          <p:cNvSpPr/>
          <p:nvPr userDrawn="1"/>
        </p:nvSpPr>
        <p:spPr>
          <a:xfrm>
            <a:off x="379012" y="1913963"/>
            <a:ext cx="11431988" cy="4561089"/>
          </a:xfrm>
          <a:prstGeom prst="rect">
            <a:avLst/>
          </a:prstGeom>
          <a:solidFill>
            <a:srgbClr val="5497C2"/>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Rectangle 5"/>
          <p:cNvSpPr/>
          <p:nvPr userDrawn="1"/>
        </p:nvSpPr>
        <p:spPr>
          <a:xfrm>
            <a:off x="403995" y="1913963"/>
            <a:ext cx="185285" cy="185285"/>
          </a:xfrm>
          <a:prstGeom prst="rect">
            <a:avLst/>
          </a:prstGeom>
          <a:solidFill>
            <a:srgbClr val="67B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379012" y="1913963"/>
            <a:ext cx="4545904"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11"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2" name="Rectangle 11"/>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4" name="Text Placeholder 7"/>
          <p:cNvSpPr>
            <a:spLocks noGrp="1"/>
          </p:cNvSpPr>
          <p:nvPr>
            <p:ph type="body" sz="quarter" idx="17" hasCustomPrompt="1"/>
          </p:nvPr>
        </p:nvSpPr>
        <p:spPr>
          <a:xfrm>
            <a:off x="589280" y="2099248"/>
            <a:ext cx="4123397"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5" name="Text Placeholder 7"/>
          <p:cNvSpPr>
            <a:spLocks noGrp="1"/>
          </p:cNvSpPr>
          <p:nvPr>
            <p:ph type="body" sz="quarter" idx="18" hasCustomPrompt="1"/>
          </p:nvPr>
        </p:nvSpPr>
        <p:spPr>
          <a:xfrm>
            <a:off x="5110201" y="2099248"/>
            <a:ext cx="6509713"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8143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Rectangle 2"/>
          <p:cNvSpPr/>
          <p:nvPr userDrawn="1"/>
        </p:nvSpPr>
        <p:spPr>
          <a:xfrm>
            <a:off x="379012" y="1913963"/>
            <a:ext cx="11431988" cy="4561089"/>
          </a:xfrm>
          <a:prstGeom prst="rect">
            <a:avLst/>
          </a:prstGeom>
          <a:solidFill>
            <a:srgbClr val="5497C2"/>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Rectangle 5"/>
          <p:cNvSpPr/>
          <p:nvPr userDrawn="1"/>
        </p:nvSpPr>
        <p:spPr>
          <a:xfrm>
            <a:off x="7265094" y="1913963"/>
            <a:ext cx="4545904"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9"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0" name="Rectangle 9"/>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1" name="Text Placeholder 7"/>
          <p:cNvSpPr>
            <a:spLocks noGrp="1"/>
          </p:cNvSpPr>
          <p:nvPr>
            <p:ph type="body" sz="quarter" idx="17" hasCustomPrompt="1"/>
          </p:nvPr>
        </p:nvSpPr>
        <p:spPr>
          <a:xfrm>
            <a:off x="589280" y="2099248"/>
            <a:ext cx="6484730"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2" name="Text Placeholder 7"/>
          <p:cNvSpPr>
            <a:spLocks noGrp="1"/>
          </p:cNvSpPr>
          <p:nvPr>
            <p:ph type="body" sz="quarter" idx="18" hasCustomPrompt="1"/>
          </p:nvPr>
        </p:nvSpPr>
        <p:spPr>
          <a:xfrm>
            <a:off x="7469945" y="2099248"/>
            <a:ext cx="4149969"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8430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7" name="Rectangle 16"/>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18" name="TextBox 17"/>
          <p:cNvSpPr txBox="1"/>
          <p:nvPr userDrawn="1"/>
        </p:nvSpPr>
        <p:spPr>
          <a:xfrm rot="16200000">
            <a:off x="-944549" y="3680840"/>
            <a:ext cx="4180090" cy="646331"/>
          </a:xfrm>
          <a:prstGeom prst="rect">
            <a:avLst/>
          </a:prstGeom>
          <a:noFill/>
        </p:spPr>
        <p:txBody>
          <a:bodyPr wrap="square" rtlCol="0">
            <a:spAutoFit/>
          </a:bodyPr>
          <a:lstStyle/>
          <a:p>
            <a:pPr algn="l">
              <a:lnSpc>
                <a:spcPct val="100000"/>
              </a:lnSpc>
            </a:pPr>
            <a:r>
              <a:rPr lang="en-US" sz="1200" b="0" i="0" dirty="0">
                <a:solidFill>
                  <a:srgbClr val="CCE2ED"/>
                </a:solidFill>
                <a:latin typeface="Roboto Medium" charset="0"/>
                <a:ea typeface="Roboto Medium" charset="0"/>
                <a:cs typeface="Roboto Medium" charset="0"/>
              </a:rPr>
              <a:t>US: </a:t>
            </a:r>
            <a:r>
              <a:rPr lang="en-US" sz="1200" b="0" i="0" dirty="0">
                <a:solidFill>
                  <a:srgbClr val="CCE2ED"/>
                </a:solidFill>
                <a:latin typeface="Roboto Light" charset="0"/>
                <a:ea typeface="Roboto Light" charset="0"/>
                <a:cs typeface="Roboto Light" charset="0"/>
              </a:rPr>
              <a:t>Lyall Shepperd .. </a:t>
            </a:r>
            <a:r>
              <a:rPr lang="en-US" sz="1200" b="0" i="0" dirty="0">
                <a:solidFill>
                  <a:srgbClr val="99B7C1"/>
                </a:solidFill>
                <a:latin typeface="Roboto Light" charset="0"/>
                <a:ea typeface="Roboto Light" charset="0"/>
                <a:cs typeface="Roboto Light" charset="0"/>
                <a:hlinkClick r:id="rId2"/>
              </a:rPr>
              <a:t>lshepperd@2Ring.com</a:t>
            </a:r>
            <a:r>
              <a:rPr lang="en-US" sz="1200" b="0" i="0" dirty="0">
                <a:solidFill>
                  <a:srgbClr val="99B7C1"/>
                </a:solidFill>
                <a:latin typeface="Roboto Light" charset="0"/>
                <a:ea typeface="Roboto Light" charset="0"/>
                <a:cs typeface="Roboto Light" charset="0"/>
              </a:rPr>
              <a:t>   </a:t>
            </a:r>
          </a:p>
          <a:p>
            <a:pPr algn="l">
              <a:lnSpc>
                <a:spcPct val="100000"/>
              </a:lnSpc>
            </a:pPr>
            <a:r>
              <a:rPr lang="en-US" sz="1200" b="0" i="0" dirty="0">
                <a:solidFill>
                  <a:srgbClr val="CCE2ED"/>
                </a:solidFill>
                <a:latin typeface="Roboto Medium" charset="0"/>
                <a:ea typeface="Roboto Medium" charset="0"/>
                <a:cs typeface="Roboto Medium" charset="0"/>
              </a:rPr>
              <a:t>EMEAR: </a:t>
            </a:r>
            <a:r>
              <a:rPr lang="en-US" sz="1200" b="0" i="0" dirty="0">
                <a:solidFill>
                  <a:srgbClr val="CCE2ED"/>
                </a:solidFill>
                <a:latin typeface="Roboto Light" charset="0"/>
                <a:ea typeface="Roboto Light" charset="0"/>
                <a:cs typeface="Roboto Light" charset="0"/>
              </a:rPr>
              <a:t>Thijs Koolaard .. </a:t>
            </a:r>
            <a:r>
              <a:rPr lang="en-US" sz="1200" b="0" i="0" dirty="0">
                <a:solidFill>
                  <a:srgbClr val="004B64"/>
                </a:solidFill>
                <a:latin typeface="Roboto Light" charset="0"/>
                <a:ea typeface="Roboto Light" charset="0"/>
                <a:cs typeface="Roboto Light" charset="0"/>
                <a:hlinkClick r:id="rId3"/>
              </a:rPr>
              <a:t>Thijs.Koolaard@2ring.com</a:t>
            </a:r>
            <a:r>
              <a:rPr lang="en-US" sz="1200" dirty="0">
                <a:solidFill>
                  <a:srgbClr val="004B64"/>
                </a:solidFill>
                <a:latin typeface="Roboto" charset="0"/>
                <a:ea typeface="Roboto" charset="0"/>
                <a:cs typeface="Roboto" charset="0"/>
              </a:rPr>
              <a:t> </a:t>
            </a:r>
          </a:p>
          <a:p>
            <a:pPr algn="l">
              <a:lnSpc>
                <a:spcPct val="100000"/>
              </a:lnSpc>
            </a:pPr>
            <a:r>
              <a:rPr lang="en-US" sz="1200" b="0" i="0" dirty="0">
                <a:solidFill>
                  <a:srgbClr val="CCE2ED"/>
                </a:solidFill>
                <a:latin typeface="Roboto Medium" charset="0"/>
                <a:ea typeface="Roboto Medium" charset="0"/>
                <a:cs typeface="Roboto Medium" charset="0"/>
              </a:rPr>
              <a:t>LATAM &amp; APAC: </a:t>
            </a:r>
            <a:r>
              <a:rPr lang="en-US" sz="1200" b="0" i="0" dirty="0">
                <a:solidFill>
                  <a:srgbClr val="CCE2ED"/>
                </a:solidFill>
                <a:latin typeface="Roboto Light" charset="0"/>
                <a:ea typeface="Roboto Light" charset="0"/>
                <a:cs typeface="Roboto Light" charset="0"/>
              </a:rPr>
              <a:t>Michal Grebac .. </a:t>
            </a:r>
            <a:r>
              <a:rPr lang="en-US" sz="1200" b="0" i="0" dirty="0">
                <a:solidFill>
                  <a:srgbClr val="99B7C1"/>
                </a:solidFill>
                <a:latin typeface="Roboto Light" charset="0"/>
                <a:ea typeface="Roboto Light" charset="0"/>
                <a:cs typeface="Roboto Light" charset="0"/>
                <a:hlinkClick r:id="rId4"/>
              </a:rPr>
              <a:t>mgrebac@2Ring.com</a:t>
            </a:r>
            <a:r>
              <a:rPr lang="en-US" sz="1200" b="0" i="0" dirty="0">
                <a:solidFill>
                  <a:srgbClr val="99B7C1"/>
                </a:solidFill>
                <a:latin typeface="Roboto Light" charset="0"/>
                <a:ea typeface="Roboto Light" charset="0"/>
                <a:cs typeface="Roboto Light" charset="0"/>
              </a:rPr>
              <a:t> </a:t>
            </a:r>
            <a:endParaRPr lang="en-US" sz="1200" b="0" i="0" dirty="0">
              <a:solidFill>
                <a:srgbClr val="004B64"/>
              </a:solidFill>
              <a:latin typeface="Roboto Light" charset="0"/>
              <a:ea typeface="Roboto Light" charset="0"/>
              <a:cs typeface="Roboto Light" charset="0"/>
            </a:endParaRPr>
          </a:p>
        </p:txBody>
      </p:sp>
      <p:sp>
        <p:nvSpPr>
          <p:cNvPr id="3" name="Rectangle 2"/>
          <p:cNvSpPr/>
          <p:nvPr userDrawn="1"/>
        </p:nvSpPr>
        <p:spPr>
          <a:xfrm>
            <a:off x="1911977" y="1913963"/>
            <a:ext cx="4949511" cy="4561089"/>
          </a:xfrm>
          <a:prstGeom prst="rect">
            <a:avLst/>
          </a:prstGeom>
          <a:solidFill>
            <a:srgbClr val="5497C2"/>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4" name="Rectangle 3"/>
          <p:cNvSpPr/>
          <p:nvPr userDrawn="1"/>
        </p:nvSpPr>
        <p:spPr>
          <a:xfrm>
            <a:off x="6861488" y="1913963"/>
            <a:ext cx="4949511"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5" name="Picture 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1" name="Rectangle 10"/>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15" name="Rectangle 14"/>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9"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20" name="Text Placeholder 7"/>
          <p:cNvSpPr>
            <a:spLocks noGrp="1"/>
          </p:cNvSpPr>
          <p:nvPr>
            <p:ph type="body" sz="quarter" idx="17" hasCustomPrompt="1"/>
          </p:nvPr>
        </p:nvSpPr>
        <p:spPr>
          <a:xfrm>
            <a:off x="2097251" y="2099248"/>
            <a:ext cx="4573152"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21" name="Text Placeholder 7"/>
          <p:cNvSpPr>
            <a:spLocks noGrp="1"/>
          </p:cNvSpPr>
          <p:nvPr>
            <p:ph type="body" sz="quarter" idx="18" hasCustomPrompt="1"/>
          </p:nvPr>
        </p:nvSpPr>
        <p:spPr>
          <a:xfrm>
            <a:off x="7046768" y="2099248"/>
            <a:ext cx="4573146"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51723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Rectangle 2"/>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4" name="TextBox 3"/>
          <p:cNvSpPr txBox="1"/>
          <p:nvPr userDrawn="1"/>
        </p:nvSpPr>
        <p:spPr>
          <a:xfrm rot="16200000">
            <a:off x="-944549" y="3680840"/>
            <a:ext cx="4180090" cy="646331"/>
          </a:xfrm>
          <a:prstGeom prst="rect">
            <a:avLst/>
          </a:prstGeom>
          <a:noFill/>
        </p:spPr>
        <p:txBody>
          <a:bodyPr wrap="square" rtlCol="0">
            <a:spAutoFit/>
          </a:bodyPr>
          <a:lstStyle/>
          <a:p>
            <a:pPr algn="l">
              <a:lnSpc>
                <a:spcPct val="100000"/>
              </a:lnSpc>
            </a:pPr>
            <a:r>
              <a:rPr lang="en-US" sz="1200" b="0" i="0" dirty="0">
                <a:solidFill>
                  <a:srgbClr val="CCE2ED"/>
                </a:solidFill>
                <a:latin typeface="Roboto Medium" charset="0"/>
                <a:ea typeface="Roboto Medium" charset="0"/>
                <a:cs typeface="Roboto Medium" charset="0"/>
              </a:rPr>
              <a:t>US: </a:t>
            </a:r>
            <a:r>
              <a:rPr lang="en-US" sz="1200" b="0" i="0" dirty="0">
                <a:solidFill>
                  <a:srgbClr val="CCE2ED"/>
                </a:solidFill>
                <a:latin typeface="Roboto Light" charset="0"/>
                <a:ea typeface="Roboto Light" charset="0"/>
                <a:cs typeface="Roboto Light" charset="0"/>
              </a:rPr>
              <a:t>Lyall Shepperd .. </a:t>
            </a:r>
            <a:r>
              <a:rPr lang="en-US" sz="1200" b="0" i="0" dirty="0">
                <a:solidFill>
                  <a:srgbClr val="99B7C1"/>
                </a:solidFill>
                <a:latin typeface="Roboto Light" charset="0"/>
                <a:ea typeface="Roboto Light" charset="0"/>
                <a:cs typeface="Roboto Light" charset="0"/>
                <a:hlinkClick r:id="rId2"/>
              </a:rPr>
              <a:t>lshepperd@2Ring.com</a:t>
            </a:r>
            <a:r>
              <a:rPr lang="en-US" sz="1200" b="0" i="0" dirty="0">
                <a:solidFill>
                  <a:srgbClr val="99B7C1"/>
                </a:solidFill>
                <a:latin typeface="Roboto Light" charset="0"/>
                <a:ea typeface="Roboto Light" charset="0"/>
                <a:cs typeface="Roboto Light" charset="0"/>
              </a:rPr>
              <a:t>   </a:t>
            </a:r>
          </a:p>
          <a:p>
            <a:pPr algn="l">
              <a:lnSpc>
                <a:spcPct val="100000"/>
              </a:lnSpc>
            </a:pPr>
            <a:r>
              <a:rPr lang="en-US" sz="1200" b="0" i="0" dirty="0">
                <a:solidFill>
                  <a:srgbClr val="CCE2ED"/>
                </a:solidFill>
                <a:latin typeface="Roboto Medium" charset="0"/>
                <a:ea typeface="Roboto Medium" charset="0"/>
                <a:cs typeface="Roboto Medium" charset="0"/>
              </a:rPr>
              <a:t>EMEAR: </a:t>
            </a:r>
            <a:r>
              <a:rPr lang="en-US" sz="1200" b="0" i="0" dirty="0">
                <a:solidFill>
                  <a:srgbClr val="CCE2ED"/>
                </a:solidFill>
                <a:latin typeface="Roboto Light" charset="0"/>
                <a:ea typeface="Roboto Light" charset="0"/>
                <a:cs typeface="Roboto Light" charset="0"/>
              </a:rPr>
              <a:t>Thijs Koolaard .. </a:t>
            </a:r>
            <a:r>
              <a:rPr lang="en-US" sz="1200" b="0" i="0" dirty="0">
                <a:solidFill>
                  <a:srgbClr val="004B64"/>
                </a:solidFill>
                <a:latin typeface="Roboto Light" charset="0"/>
                <a:ea typeface="Roboto Light" charset="0"/>
                <a:cs typeface="Roboto Light" charset="0"/>
                <a:hlinkClick r:id="rId3"/>
              </a:rPr>
              <a:t>Thijs.Koolaard@2ring.com</a:t>
            </a:r>
            <a:r>
              <a:rPr lang="en-US" sz="1200" dirty="0">
                <a:solidFill>
                  <a:srgbClr val="004B64"/>
                </a:solidFill>
                <a:latin typeface="Roboto" charset="0"/>
                <a:ea typeface="Roboto" charset="0"/>
                <a:cs typeface="Roboto" charset="0"/>
              </a:rPr>
              <a:t> </a:t>
            </a:r>
          </a:p>
          <a:p>
            <a:pPr algn="l">
              <a:lnSpc>
                <a:spcPct val="100000"/>
              </a:lnSpc>
            </a:pPr>
            <a:r>
              <a:rPr lang="en-US" sz="1200" b="0" i="0" dirty="0">
                <a:solidFill>
                  <a:srgbClr val="CCE2ED"/>
                </a:solidFill>
                <a:latin typeface="Roboto Medium" charset="0"/>
                <a:ea typeface="Roboto Medium" charset="0"/>
                <a:cs typeface="Roboto Medium" charset="0"/>
              </a:rPr>
              <a:t>LATAM &amp; APAC: </a:t>
            </a:r>
            <a:r>
              <a:rPr lang="en-US" sz="1200" b="0" i="0" dirty="0">
                <a:solidFill>
                  <a:srgbClr val="CCE2ED"/>
                </a:solidFill>
                <a:latin typeface="Roboto Light" charset="0"/>
                <a:ea typeface="Roboto Light" charset="0"/>
                <a:cs typeface="Roboto Light" charset="0"/>
              </a:rPr>
              <a:t>Michal Grebac .. </a:t>
            </a:r>
            <a:r>
              <a:rPr lang="en-US" sz="1200" b="0" i="0" dirty="0">
                <a:solidFill>
                  <a:srgbClr val="99B7C1"/>
                </a:solidFill>
                <a:latin typeface="Roboto Light" charset="0"/>
                <a:ea typeface="Roboto Light" charset="0"/>
                <a:cs typeface="Roboto Light" charset="0"/>
                <a:hlinkClick r:id="rId4"/>
              </a:rPr>
              <a:t>mgrebac@2Ring.com</a:t>
            </a:r>
            <a:r>
              <a:rPr lang="en-US" sz="1200" b="0" i="0" dirty="0">
                <a:solidFill>
                  <a:srgbClr val="99B7C1"/>
                </a:solidFill>
                <a:latin typeface="Roboto Light" charset="0"/>
                <a:ea typeface="Roboto Light" charset="0"/>
                <a:cs typeface="Roboto Light" charset="0"/>
              </a:rPr>
              <a:t> </a:t>
            </a:r>
            <a:endParaRPr lang="en-US" sz="1200" b="0" i="0" dirty="0">
              <a:solidFill>
                <a:srgbClr val="004B64"/>
              </a:solidFill>
              <a:latin typeface="Roboto Light" charset="0"/>
              <a:ea typeface="Roboto Light" charset="0"/>
              <a:cs typeface="Roboto Light" charset="0"/>
            </a:endParaRPr>
          </a:p>
        </p:txBody>
      </p:sp>
      <p:sp>
        <p:nvSpPr>
          <p:cNvPr id="5" name="Rectangle 4"/>
          <p:cNvSpPr/>
          <p:nvPr userDrawn="1"/>
        </p:nvSpPr>
        <p:spPr>
          <a:xfrm>
            <a:off x="1911977" y="1913963"/>
            <a:ext cx="4949511"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6" name="Rectangle 5"/>
          <p:cNvSpPr/>
          <p:nvPr userDrawn="1"/>
        </p:nvSpPr>
        <p:spPr>
          <a:xfrm>
            <a:off x="6861488" y="1913963"/>
            <a:ext cx="4949511" cy="4561089"/>
          </a:xfrm>
          <a:prstGeom prst="rect">
            <a:avLst/>
          </a:prstGeom>
          <a:solidFill>
            <a:srgbClr val="5798C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9" name="Rectangle 8"/>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1" name="Text Placeholder 7"/>
          <p:cNvSpPr>
            <a:spLocks noGrp="1"/>
          </p:cNvSpPr>
          <p:nvPr>
            <p:ph type="body" sz="quarter" idx="17" hasCustomPrompt="1"/>
          </p:nvPr>
        </p:nvSpPr>
        <p:spPr>
          <a:xfrm>
            <a:off x="2097251" y="2099248"/>
            <a:ext cx="4573152"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2" name="Text Placeholder 7"/>
          <p:cNvSpPr>
            <a:spLocks noGrp="1"/>
          </p:cNvSpPr>
          <p:nvPr>
            <p:ph type="body" sz="quarter" idx="18" hasCustomPrompt="1"/>
          </p:nvPr>
        </p:nvSpPr>
        <p:spPr>
          <a:xfrm>
            <a:off x="7046768" y="2099248"/>
            <a:ext cx="4573146"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236463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Rectangle 4"/>
          <p:cNvSpPr/>
          <p:nvPr userDrawn="1"/>
        </p:nvSpPr>
        <p:spPr>
          <a:xfrm>
            <a:off x="1911977" y="1913963"/>
            <a:ext cx="4949511" cy="4561089"/>
          </a:xfrm>
          <a:prstGeom prst="rect">
            <a:avLst/>
          </a:prstGeom>
          <a:solidFill>
            <a:srgbClr val="5497C2"/>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6" name="Rectangle 5"/>
          <p:cNvSpPr/>
          <p:nvPr userDrawn="1"/>
        </p:nvSpPr>
        <p:spPr>
          <a:xfrm>
            <a:off x="6861488" y="1913963"/>
            <a:ext cx="4949511"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9" name="Rectangle 8"/>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1" name="Text Placeholder 7"/>
          <p:cNvSpPr>
            <a:spLocks noGrp="1"/>
          </p:cNvSpPr>
          <p:nvPr>
            <p:ph type="body" sz="quarter" idx="17" hasCustomPrompt="1"/>
          </p:nvPr>
        </p:nvSpPr>
        <p:spPr>
          <a:xfrm>
            <a:off x="2097251" y="2099248"/>
            <a:ext cx="4573152"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2" name="Text Placeholder 7"/>
          <p:cNvSpPr>
            <a:spLocks noGrp="1"/>
          </p:cNvSpPr>
          <p:nvPr>
            <p:ph type="body" sz="quarter" idx="18" hasCustomPrompt="1"/>
          </p:nvPr>
        </p:nvSpPr>
        <p:spPr>
          <a:xfrm>
            <a:off x="7046768" y="2099248"/>
            <a:ext cx="4573146"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98403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Rectangle 4"/>
          <p:cNvSpPr/>
          <p:nvPr userDrawn="1"/>
        </p:nvSpPr>
        <p:spPr>
          <a:xfrm>
            <a:off x="1911977" y="1913963"/>
            <a:ext cx="4949511"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6" name="Rectangle 5"/>
          <p:cNvSpPr/>
          <p:nvPr userDrawn="1"/>
        </p:nvSpPr>
        <p:spPr>
          <a:xfrm>
            <a:off x="6861488" y="1913963"/>
            <a:ext cx="4949511" cy="4561089"/>
          </a:xfrm>
          <a:prstGeom prst="rect">
            <a:avLst/>
          </a:prstGeom>
          <a:solidFill>
            <a:srgbClr val="5798C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9" name="Rectangle 8"/>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1" name="Text Placeholder 7"/>
          <p:cNvSpPr>
            <a:spLocks noGrp="1"/>
          </p:cNvSpPr>
          <p:nvPr>
            <p:ph type="body" sz="quarter" idx="17" hasCustomPrompt="1"/>
          </p:nvPr>
        </p:nvSpPr>
        <p:spPr>
          <a:xfrm>
            <a:off x="2097251" y="2099248"/>
            <a:ext cx="4573152"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2" name="Text Placeholder 7"/>
          <p:cNvSpPr>
            <a:spLocks noGrp="1"/>
          </p:cNvSpPr>
          <p:nvPr>
            <p:ph type="body" sz="quarter" idx="18" hasCustomPrompt="1"/>
          </p:nvPr>
        </p:nvSpPr>
        <p:spPr>
          <a:xfrm>
            <a:off x="7046768" y="2099248"/>
            <a:ext cx="4573146"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722236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5" name="Rectangle 4"/>
          <p:cNvSpPr/>
          <p:nvPr userDrawn="1"/>
        </p:nvSpPr>
        <p:spPr>
          <a:xfrm>
            <a:off x="0" y="0"/>
            <a:ext cx="12191999" cy="685799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Title 2"/>
          <p:cNvSpPr>
            <a:spLocks noGrp="1"/>
          </p:cNvSpPr>
          <p:nvPr>
            <p:ph type="title"/>
          </p:nvPr>
        </p:nvSpPr>
        <p:spPr>
          <a:xfrm>
            <a:off x="1911980" y="381001"/>
            <a:ext cx="9899020" cy="1532966"/>
          </a:xfrm>
          <a:prstGeom prst="rect">
            <a:avLst/>
          </a:prstGeom>
          <a:solidFill>
            <a:srgbClr val="64A2C7"/>
          </a:solidFill>
          <a:effectLst/>
        </p:spPr>
        <p:txBody>
          <a:bodyPr anchor="ctr">
            <a:normAutofit/>
          </a:bodyPr>
          <a:lstStyle>
            <a:lvl1pPr algn="ctr">
              <a:lnSpc>
                <a:spcPct val="150000"/>
              </a:lnSpc>
              <a:defRPr sz="3200" b="0" i="0" baseline="0">
                <a:solidFill>
                  <a:schemeClr val="bg1"/>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chemeClr val="bg1"/>
                </a:solidFill>
                <a:latin typeface="Roboto Medium" charset="0"/>
                <a:ea typeface="Roboto Medium" charset="0"/>
                <a:cs typeface="Roboto Medium" charset="0"/>
              </a:rPr>
              <a:t>Every @</a:t>
            </a:r>
            <a:r>
              <a:rPr lang="en-US" sz="1200" b="0" i="0" dirty="0" err="1">
                <a:solidFill>
                  <a:schemeClr val="bg1"/>
                </a:solidFill>
                <a:latin typeface="Roboto Medium" charset="0"/>
                <a:ea typeface="Roboto Medium" charset="0"/>
                <a:cs typeface="Roboto Medium" charset="0"/>
              </a:rPr>
              <a:t>CiscoCC</a:t>
            </a:r>
            <a:r>
              <a:rPr lang="en-US" sz="1200" b="0" i="0" dirty="0">
                <a:solidFill>
                  <a:schemeClr val="bg1"/>
                </a:solidFill>
                <a:latin typeface="Roboto Medium" charset="0"/>
                <a:ea typeface="Roboto Medium" charset="0"/>
                <a:cs typeface="Roboto Medium" charset="0"/>
              </a:rPr>
              <a:t> Needs</a:t>
            </a:r>
            <a:r>
              <a:rPr lang="en-US" sz="1200" b="0" i="0" baseline="0" dirty="0">
                <a:solidFill>
                  <a:schemeClr val="bg1"/>
                </a:solidFill>
                <a:latin typeface="Roboto Medium" charset="0"/>
                <a:ea typeface="Roboto Medium" charset="0"/>
                <a:cs typeface="Roboto Medium" charset="0"/>
              </a:rPr>
              <a:t> 2Ring ..</a:t>
            </a:r>
            <a:endParaRPr lang="en-US" sz="1200" b="0" i="0" dirty="0">
              <a:solidFill>
                <a:schemeClr val="bg1"/>
              </a:solidFill>
              <a:latin typeface="Roboto Medium" charset="0"/>
              <a:ea typeface="Roboto Medium" charset="0"/>
              <a:cs typeface="Roboto Medium" charset="0"/>
            </a:endParaRPr>
          </a:p>
        </p:txBody>
      </p:sp>
      <p:sp>
        <p:nvSpPr>
          <p:cNvPr id="9" name="Rectangle 8"/>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Tree>
    <p:extLst>
      <p:ext uri="{BB962C8B-B14F-4D97-AF65-F5344CB8AC3E}">
        <p14:creationId xmlns:p14="http://schemas.microsoft.com/office/powerpoint/2010/main" val="16218708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916317"/>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2" name="Rectangle 1"/>
          <p:cNvSpPr/>
          <p:nvPr userDrawn="1"/>
        </p:nvSpPr>
        <p:spPr>
          <a:xfrm>
            <a:off x="379012" y="1922141"/>
            <a:ext cx="11431998" cy="1143224"/>
          </a:xfrm>
          <a:prstGeom prst="rect">
            <a:avLst/>
          </a:prstGeom>
          <a:solidFill>
            <a:srgbClr val="85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379012" y="3058703"/>
            <a:ext cx="11431988" cy="1143224"/>
          </a:xfrm>
          <a:prstGeom prst="rect">
            <a:avLst/>
          </a:prstGeom>
          <a:solidFill>
            <a:srgbClr val="96B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379012" y="4195266"/>
            <a:ext cx="11431988" cy="1143224"/>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379012" y="5331828"/>
            <a:ext cx="11431988" cy="1143224"/>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0" name="Rectangle 9"/>
          <p:cNvSpPr/>
          <p:nvPr userDrawn="1"/>
        </p:nvSpPr>
        <p:spPr>
          <a:xfrm>
            <a:off x="193727" y="259355"/>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44126" y="6670132"/>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charset="0"/>
              <a:ea typeface="Roboto" charset="0"/>
              <a:cs typeface="Roboto" charset="0"/>
            </a:endParaRPr>
          </a:p>
        </p:txBody>
      </p:sp>
      <p:sp>
        <p:nvSpPr>
          <p:cNvPr id="11" name="TextBox 10"/>
          <p:cNvSpPr txBox="1"/>
          <p:nvPr userDrawn="1"/>
        </p:nvSpPr>
        <p:spPr>
          <a:xfrm>
            <a:off x="946299" y="4490218"/>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6" name="TextBox 15"/>
          <p:cNvSpPr txBox="1"/>
          <p:nvPr userDrawn="1"/>
        </p:nvSpPr>
        <p:spPr>
          <a:xfrm>
            <a:off x="946299" y="3400087"/>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7" name="TextBox 16"/>
          <p:cNvSpPr txBox="1"/>
          <p:nvPr userDrawn="1"/>
        </p:nvSpPr>
        <p:spPr>
          <a:xfrm>
            <a:off x="946299" y="2256496"/>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8" name="TextBox 17"/>
          <p:cNvSpPr txBox="1"/>
          <p:nvPr userDrawn="1"/>
        </p:nvSpPr>
        <p:spPr>
          <a:xfrm>
            <a:off x="2084593" y="2256496"/>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Questions</a:t>
            </a:r>
          </a:p>
        </p:txBody>
      </p:sp>
      <p:sp>
        <p:nvSpPr>
          <p:cNvPr id="19" name="TextBox 18"/>
          <p:cNvSpPr txBox="1"/>
          <p:nvPr userDrawn="1"/>
        </p:nvSpPr>
        <p:spPr>
          <a:xfrm>
            <a:off x="2096471" y="3400087"/>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EMEAR</a:t>
            </a:r>
          </a:p>
        </p:txBody>
      </p:sp>
      <p:sp>
        <p:nvSpPr>
          <p:cNvPr id="20" name="TextBox 19"/>
          <p:cNvSpPr txBox="1"/>
          <p:nvPr userDrawn="1"/>
        </p:nvSpPr>
        <p:spPr>
          <a:xfrm>
            <a:off x="2096467" y="4490218"/>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Americas &amp; APAC</a:t>
            </a:r>
          </a:p>
        </p:txBody>
      </p:sp>
      <p:sp>
        <p:nvSpPr>
          <p:cNvPr id="21" name="TextBox 20"/>
          <p:cNvSpPr txBox="1"/>
          <p:nvPr userDrawn="1"/>
        </p:nvSpPr>
        <p:spPr>
          <a:xfrm>
            <a:off x="5228284" y="2068825"/>
            <a:ext cx="1116419" cy="861774"/>
          </a:xfrm>
          <a:prstGeom prst="rect">
            <a:avLst/>
          </a:prstGeom>
          <a:noFill/>
        </p:spPr>
        <p:txBody>
          <a:bodyPr wrap="square" rtlCol="0">
            <a:spAutoFit/>
          </a:bodyPr>
          <a:lstStyle/>
          <a:p>
            <a:endParaRPr lang="en-US" sz="1000" dirty="0">
              <a:solidFill>
                <a:srgbClr val="DCEBF3"/>
              </a:solidFill>
              <a:latin typeface="Roboto" charset="0"/>
              <a:ea typeface="Roboto" charset="0"/>
              <a:cs typeface="Roboto" charset="0"/>
            </a:endParaRP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OFFICE</a:t>
            </a:r>
          </a:p>
          <a:p>
            <a:r>
              <a:rPr lang="en-US" sz="1000" dirty="0">
                <a:solidFill>
                  <a:srgbClr val="DCEBF3"/>
                </a:solidFill>
                <a:latin typeface="Roboto" charset="0"/>
                <a:ea typeface="Roboto" charset="0"/>
                <a:cs typeface="Roboto" charset="0"/>
              </a:rPr>
              <a:t>MOBILE</a:t>
            </a:r>
          </a:p>
          <a:p>
            <a:r>
              <a:rPr lang="en-US" sz="1000" dirty="0">
                <a:solidFill>
                  <a:srgbClr val="DCEBF3"/>
                </a:solidFill>
                <a:latin typeface="Roboto" charset="0"/>
                <a:ea typeface="Roboto" charset="0"/>
                <a:cs typeface="Roboto" charset="0"/>
              </a:rPr>
              <a:t>EMAIL</a:t>
            </a:r>
          </a:p>
        </p:txBody>
      </p:sp>
      <p:sp>
        <p:nvSpPr>
          <p:cNvPr id="22" name="TextBox 21"/>
          <p:cNvSpPr txBox="1"/>
          <p:nvPr userDrawn="1"/>
        </p:nvSpPr>
        <p:spPr>
          <a:xfrm>
            <a:off x="9185210" y="3202758"/>
            <a:ext cx="2261192"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rgbClr val="DCEBF3"/>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 (2) 5822 4379</a:t>
            </a:r>
          </a:p>
          <a:p>
            <a:pPr>
              <a:lnSpc>
                <a:spcPct val="100000"/>
              </a:lnSpc>
            </a:pPr>
            <a:r>
              <a:rPr lang="en-US" sz="1000" baseline="0" noProof="0" dirty="0">
                <a:solidFill>
                  <a:schemeClr val="bg1"/>
                </a:solidFill>
                <a:latin typeface="Roboto" charset="0"/>
                <a:ea typeface="Roboto" charset="0"/>
                <a:cs typeface="Roboto" charset="0"/>
              </a:rPr>
              <a:t>+421 (903) 500 494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3"/>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23" name="TextBox 22"/>
          <p:cNvSpPr txBox="1"/>
          <p:nvPr userDrawn="1"/>
        </p:nvSpPr>
        <p:spPr>
          <a:xfrm>
            <a:off x="9182934" y="2068825"/>
            <a:ext cx="226119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Thijs Koolaard</a:t>
            </a:r>
          </a:p>
          <a:p>
            <a:r>
              <a:rPr lang="en-US" sz="1000" noProof="0" dirty="0">
                <a:solidFill>
                  <a:srgbClr val="DCEBF3"/>
                </a:solidFill>
                <a:latin typeface="Roboto" charset="0"/>
                <a:ea typeface="Roboto" charset="0"/>
                <a:cs typeface="Roboto" charset="0"/>
              </a:rPr>
              <a:t>Channel Development Manager</a:t>
            </a:r>
          </a:p>
          <a:p>
            <a:r>
              <a:rPr lang="en-US" sz="1000" baseline="0" noProof="0" dirty="0">
                <a:solidFill>
                  <a:schemeClr val="bg1"/>
                </a:solidFill>
                <a:latin typeface="Roboto" charset="0"/>
                <a:ea typeface="Roboto" charset="0"/>
                <a:cs typeface="Roboto" charset="0"/>
              </a:rPr>
              <a:t>+421 (2) 5822 4471</a:t>
            </a:r>
          </a:p>
          <a:p>
            <a:r>
              <a:rPr lang="en-US" sz="1000" baseline="0" noProof="0" dirty="0">
                <a:solidFill>
                  <a:schemeClr val="bg1"/>
                </a:solidFill>
                <a:latin typeface="Roboto" charset="0"/>
                <a:ea typeface="Roboto" charset="0"/>
                <a:cs typeface="Roboto" charset="0"/>
              </a:rPr>
              <a:t>+421 (918) 858056 </a:t>
            </a:r>
          </a:p>
          <a:p>
            <a:r>
              <a:rPr lang="en-US" sz="1000" baseline="0" noProof="0" dirty="0">
                <a:solidFill>
                  <a:schemeClr val="bg2">
                    <a:lumMod val="10000"/>
                  </a:schemeClr>
                </a:solidFill>
                <a:latin typeface="Roboto" charset="0"/>
                <a:ea typeface="Roboto" charset="0"/>
                <a:cs typeface="Roboto" charset="0"/>
                <a:hlinkClick r:id="rId4"/>
              </a:rPr>
              <a:t>Thijs.Koolaard@2Ring.com</a:t>
            </a:r>
            <a:r>
              <a:rPr lang="en-US" sz="1000" baseline="0" noProof="0" dirty="0">
                <a:solidFill>
                  <a:schemeClr val="bg2">
                    <a:lumMod val="10000"/>
                  </a:schemeClr>
                </a:solidFill>
                <a:latin typeface="Roboto" charset="0"/>
                <a:ea typeface="Roboto" charset="0"/>
                <a:cs typeface="Roboto" charset="0"/>
              </a:rPr>
              <a:t>  </a:t>
            </a:r>
          </a:p>
        </p:txBody>
      </p:sp>
      <p:sp>
        <p:nvSpPr>
          <p:cNvPr id="24" name="TextBox 23"/>
          <p:cNvSpPr txBox="1"/>
          <p:nvPr userDrawn="1"/>
        </p:nvSpPr>
        <p:spPr>
          <a:xfrm>
            <a:off x="5228284" y="3202759"/>
            <a:ext cx="1116419" cy="861774"/>
          </a:xfrm>
          <a:prstGeom prst="rect">
            <a:avLst/>
          </a:prstGeom>
          <a:noFill/>
        </p:spPr>
        <p:txBody>
          <a:bodyPr wrap="square" rtlCol="0">
            <a:spAutoFit/>
          </a:bodyPr>
          <a:lstStyle/>
          <a:p>
            <a:r>
              <a:rPr lang="en-US" sz="1000" dirty="0">
                <a:solidFill>
                  <a:srgbClr val="DCEBF3"/>
                </a:solidFill>
                <a:latin typeface="Roboto" charset="0"/>
                <a:ea typeface="Roboto" charset="0"/>
                <a:cs typeface="Roboto" charset="0"/>
              </a:rPr>
              <a:t>ADDRESS</a:t>
            </a: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PHONE</a:t>
            </a:r>
          </a:p>
          <a:p>
            <a:r>
              <a:rPr lang="en-US" sz="1000" dirty="0">
                <a:solidFill>
                  <a:srgbClr val="DCEBF3"/>
                </a:solidFill>
                <a:latin typeface="Roboto" charset="0"/>
                <a:ea typeface="Roboto" charset="0"/>
                <a:cs typeface="Roboto" charset="0"/>
              </a:rPr>
              <a:t>EMAIL</a:t>
            </a:r>
          </a:p>
          <a:p>
            <a:r>
              <a:rPr lang="en-US" sz="1000" dirty="0">
                <a:solidFill>
                  <a:srgbClr val="DCEBF3"/>
                </a:solidFill>
                <a:latin typeface="Roboto" charset="0"/>
                <a:ea typeface="Roboto" charset="0"/>
                <a:cs typeface="Roboto" charset="0"/>
              </a:rPr>
              <a:t>WWW</a:t>
            </a:r>
          </a:p>
        </p:txBody>
      </p:sp>
      <p:sp>
        <p:nvSpPr>
          <p:cNvPr id="25" name="TextBox 24"/>
          <p:cNvSpPr txBox="1"/>
          <p:nvPr userDrawn="1"/>
        </p:nvSpPr>
        <p:spPr>
          <a:xfrm>
            <a:off x="6344703"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Galvaniho</a:t>
            </a:r>
            <a:r>
              <a:rPr lang="en-US" sz="1000" noProof="0" dirty="0">
                <a:solidFill>
                  <a:schemeClr val="bg1"/>
                </a:solidFill>
                <a:latin typeface="Roboto" charset="0"/>
                <a:ea typeface="Roboto" charset="0"/>
                <a:cs typeface="Roboto" charset="0"/>
              </a:rPr>
              <a:t> 15/C</a:t>
            </a:r>
          </a:p>
          <a:p>
            <a:pPr>
              <a:lnSpc>
                <a:spcPct val="100000"/>
              </a:lnSpc>
            </a:pPr>
            <a:r>
              <a:rPr lang="en-US" sz="1000" noProof="0" dirty="0">
                <a:solidFill>
                  <a:srgbClr val="DCEBF3"/>
                </a:solidFill>
                <a:latin typeface="Roboto" charset="0"/>
                <a:ea typeface="Roboto" charset="0"/>
                <a:cs typeface="Roboto" charset="0"/>
              </a:rPr>
              <a:t>821</a:t>
            </a:r>
            <a:r>
              <a:rPr lang="en-US" sz="1000" baseline="0" noProof="0" dirty="0">
                <a:solidFill>
                  <a:srgbClr val="DCEBF3"/>
                </a:solidFill>
                <a:latin typeface="Roboto" charset="0"/>
                <a:ea typeface="Roboto" charset="0"/>
                <a:cs typeface="Roboto" charset="0"/>
              </a:rPr>
              <a:t> 04, Bratislava, Slovak Republic</a:t>
            </a:r>
            <a:endParaRPr lang="en-US" sz="1000" noProof="0" dirty="0">
              <a:solidFill>
                <a:srgbClr val="DCEBF3"/>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 (2) 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2">
                    <a:lumMod val="10000"/>
                  </a:schemeClr>
                </a:solidFill>
                <a:latin typeface="Roboto" charset="0"/>
                <a:ea typeface="Roboto" charset="0"/>
                <a:cs typeface="Roboto" charset="0"/>
                <a:hlinkClick r:id="rId5"/>
              </a:rPr>
              <a:t>info@2Ring.com</a:t>
            </a:r>
            <a:r>
              <a:rPr lang="en-US" sz="1000" baseline="0" noProof="0" dirty="0">
                <a:solidFill>
                  <a:schemeClr val="bg2">
                    <a:lumMod val="10000"/>
                  </a:schemeClr>
                </a:solidFill>
                <a:latin typeface="Roboto" charset="0"/>
                <a:ea typeface="Roboto" charset="0"/>
                <a:cs typeface="Roboto" charset="0"/>
              </a:rPr>
              <a:t> </a:t>
            </a:r>
          </a:p>
          <a:p>
            <a:pPr>
              <a:lnSpc>
                <a:spcPct val="100000"/>
              </a:lnSpc>
            </a:pPr>
            <a:r>
              <a:rPr lang="en-US" sz="1000" baseline="0" noProof="0" dirty="0">
                <a:solidFill>
                  <a:schemeClr val="bg2">
                    <a:lumMod val="10000"/>
                  </a:schemeClr>
                </a:solidFill>
                <a:latin typeface="Roboto" charset="0"/>
                <a:ea typeface="Roboto" charset="0"/>
                <a:cs typeface="Roboto" charset="0"/>
                <a:hlinkClick r:id="rId6"/>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26" name="TextBox 25"/>
          <p:cNvSpPr txBox="1"/>
          <p:nvPr userDrawn="1"/>
        </p:nvSpPr>
        <p:spPr>
          <a:xfrm>
            <a:off x="5228284" y="4356544"/>
            <a:ext cx="1116419" cy="861774"/>
          </a:xfrm>
          <a:prstGeom prst="rect">
            <a:avLst/>
          </a:prstGeom>
          <a:noFill/>
        </p:spPr>
        <p:txBody>
          <a:bodyPr wrap="square" rtlCol="0">
            <a:spAutoFit/>
          </a:bodyPr>
          <a:lstStyle/>
          <a:p>
            <a:r>
              <a:rPr lang="en-US" sz="1000" dirty="0">
                <a:solidFill>
                  <a:srgbClr val="DCEBF3"/>
                </a:solidFill>
                <a:latin typeface="Roboto" charset="0"/>
                <a:ea typeface="Roboto" charset="0"/>
                <a:cs typeface="Roboto" charset="0"/>
              </a:rPr>
              <a:t>ADDRESS</a:t>
            </a: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PHONE</a:t>
            </a:r>
          </a:p>
          <a:p>
            <a:r>
              <a:rPr lang="en-US" sz="1000" dirty="0">
                <a:solidFill>
                  <a:srgbClr val="DCEBF3"/>
                </a:solidFill>
                <a:latin typeface="Roboto" charset="0"/>
                <a:ea typeface="Roboto" charset="0"/>
                <a:cs typeface="Roboto" charset="0"/>
              </a:rPr>
              <a:t>EMAIL</a:t>
            </a:r>
          </a:p>
          <a:p>
            <a:r>
              <a:rPr lang="en-US" sz="1000" dirty="0">
                <a:solidFill>
                  <a:srgbClr val="DCEBF3"/>
                </a:solidFill>
                <a:latin typeface="Roboto" charset="0"/>
                <a:ea typeface="Roboto" charset="0"/>
                <a:cs typeface="Roboto" charset="0"/>
              </a:rPr>
              <a:t>WWW</a:t>
            </a:r>
          </a:p>
        </p:txBody>
      </p:sp>
      <p:sp>
        <p:nvSpPr>
          <p:cNvPr id="27" name="TextBox 26"/>
          <p:cNvSpPr txBox="1"/>
          <p:nvPr userDrawn="1"/>
        </p:nvSpPr>
        <p:spPr>
          <a:xfrm>
            <a:off x="6344703"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8880 Cal Center Drive, Suite 400</a:t>
            </a:r>
          </a:p>
          <a:p>
            <a:r>
              <a:rPr lang="en-US" sz="1000" noProof="0" dirty="0">
                <a:solidFill>
                  <a:schemeClr val="bg1"/>
                </a:solidFill>
                <a:latin typeface="Roboto" charset="0"/>
                <a:ea typeface="Roboto" charset="0"/>
                <a:cs typeface="Roboto" charset="0"/>
              </a:rPr>
              <a:t>Sacramento, CA, 95826, USA</a:t>
            </a:r>
          </a:p>
          <a:p>
            <a:r>
              <a:rPr lang="en-US" sz="1000" noProof="0" dirty="0">
                <a:solidFill>
                  <a:schemeClr val="bg1"/>
                </a:solidFill>
                <a:latin typeface="Roboto" charset="0"/>
                <a:ea typeface="Roboto" charset="0"/>
                <a:cs typeface="Roboto" charset="0"/>
              </a:rPr>
              <a:t>+1 (916) 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7"/>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6"/>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6" name="TextBox 35"/>
          <p:cNvSpPr txBox="1"/>
          <p:nvPr userDrawn="1"/>
        </p:nvSpPr>
        <p:spPr>
          <a:xfrm>
            <a:off x="6342647" y="2068825"/>
            <a:ext cx="2505788"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Grebáč</a:t>
            </a:r>
          </a:p>
          <a:p>
            <a:r>
              <a:rPr lang="en-US" sz="1000" noProof="0" dirty="0">
                <a:solidFill>
                  <a:srgbClr val="DCEBF3"/>
                </a:solidFill>
                <a:latin typeface="Roboto" charset="0"/>
                <a:ea typeface="Roboto" charset="0"/>
                <a:cs typeface="Roboto" charset="0"/>
              </a:rPr>
              <a:t>Strategic</a:t>
            </a:r>
            <a:r>
              <a:rPr lang="en-US" sz="1000" baseline="0" noProof="0" dirty="0">
                <a:solidFill>
                  <a:srgbClr val="DCEBF3"/>
                </a:solidFill>
                <a:latin typeface="Roboto" charset="0"/>
                <a:ea typeface="Roboto" charset="0"/>
                <a:cs typeface="Roboto" charset="0"/>
              </a:rPr>
              <a:t> Sales &amp; Marketing Director</a:t>
            </a:r>
            <a:endParaRPr lang="en-US" sz="1000" noProof="0" dirty="0">
              <a:solidFill>
                <a:srgbClr val="DCEBF3"/>
              </a:solidFill>
              <a:latin typeface="Roboto" charset="0"/>
              <a:ea typeface="Roboto" charset="0"/>
              <a:cs typeface="Roboto" charset="0"/>
            </a:endParaRPr>
          </a:p>
          <a:p>
            <a:r>
              <a:rPr lang="en-US" sz="1000" noProof="0" dirty="0">
                <a:solidFill>
                  <a:schemeClr val="bg1"/>
                </a:solidFill>
                <a:latin typeface="Roboto" charset="0"/>
                <a:ea typeface="Roboto" charset="0"/>
                <a:cs typeface="Roboto" charset="0"/>
              </a:rPr>
              <a:t>+1 (916)</a:t>
            </a:r>
            <a:r>
              <a:rPr lang="en-US" sz="1000" baseline="0" noProof="0" dirty="0">
                <a:solidFill>
                  <a:schemeClr val="bg1"/>
                </a:solidFill>
                <a:latin typeface="Roboto" charset="0"/>
                <a:ea typeface="Roboto" charset="0"/>
                <a:cs typeface="Roboto" charset="0"/>
              </a:rPr>
              <a:t> 282-9514</a:t>
            </a:r>
          </a:p>
          <a:p>
            <a:r>
              <a:rPr lang="en-US" sz="1000" baseline="0" noProof="0" dirty="0">
                <a:solidFill>
                  <a:schemeClr val="bg1"/>
                </a:solidFill>
                <a:latin typeface="Roboto" charset="0"/>
                <a:ea typeface="Roboto" charset="0"/>
                <a:cs typeface="Roboto" charset="0"/>
              </a:rPr>
              <a:t>+1 (916) 514-3355</a:t>
            </a:r>
          </a:p>
          <a:p>
            <a:r>
              <a:rPr lang="en-US" sz="1000" baseline="0" noProof="0" dirty="0">
                <a:solidFill>
                  <a:schemeClr val="bg2">
                    <a:lumMod val="10000"/>
                  </a:schemeClr>
                </a:solidFill>
                <a:latin typeface="Roboto" charset="0"/>
                <a:ea typeface="Roboto" charset="0"/>
                <a:cs typeface="Roboto" charset="0"/>
                <a:hlinkClick r:id="rId8"/>
              </a:rPr>
              <a:t>mgrebac@2Ring.com</a:t>
            </a:r>
            <a:r>
              <a:rPr lang="en-US" sz="1000" baseline="0" noProof="0" dirty="0">
                <a:solidFill>
                  <a:schemeClr val="bg2">
                    <a:lumMod val="10000"/>
                  </a:schemeClr>
                </a:solidFill>
                <a:latin typeface="Roboto" charset="0"/>
                <a:ea typeface="Roboto" charset="0"/>
                <a:cs typeface="Roboto" charset="0"/>
              </a:rPr>
              <a:t> </a:t>
            </a:r>
          </a:p>
        </p:txBody>
      </p:sp>
      <p:sp>
        <p:nvSpPr>
          <p:cNvPr id="37" name="TextBox 36"/>
          <p:cNvSpPr txBox="1"/>
          <p:nvPr userDrawn="1"/>
        </p:nvSpPr>
        <p:spPr>
          <a:xfrm>
            <a:off x="9185210" y="4335651"/>
            <a:ext cx="2120890"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rgbClr val="DCEBF3"/>
                </a:solidFill>
                <a:latin typeface="Roboto" charset="0"/>
                <a:ea typeface="Roboto" charset="0"/>
                <a:cs typeface="Roboto" charset="0"/>
              </a:rPr>
              <a:t>Director of North American Sales</a:t>
            </a:r>
          </a:p>
          <a:p>
            <a:r>
              <a:rPr lang="en-US" sz="1000" baseline="0" dirty="0">
                <a:solidFill>
                  <a:schemeClr val="bg1"/>
                </a:solidFill>
                <a:latin typeface="Roboto" charset="0"/>
                <a:ea typeface="Roboto" charset="0"/>
                <a:cs typeface="Roboto" charset="0"/>
              </a:rPr>
              <a:t>+1 (480) 255-7500</a:t>
            </a:r>
          </a:p>
          <a:p>
            <a:r>
              <a:rPr lang="en-US" sz="1000" baseline="0" dirty="0">
                <a:solidFill>
                  <a:schemeClr val="bg2">
                    <a:lumMod val="10000"/>
                  </a:schemeClr>
                </a:solidFill>
                <a:latin typeface="Roboto" charset="0"/>
                <a:ea typeface="Roboto" charset="0"/>
                <a:cs typeface="Roboto" charset="0"/>
                <a:hlinkClick r:id="rId9"/>
              </a:rPr>
              <a:t>tmccain@2Ring.com</a:t>
            </a:r>
            <a:r>
              <a:rPr lang="en-US" sz="1000" baseline="0" dirty="0">
                <a:solidFill>
                  <a:schemeClr val="bg2">
                    <a:lumMod val="10000"/>
                  </a:schemeClr>
                </a:solidFill>
                <a:latin typeface="Roboto" charset="0"/>
                <a:ea typeface="Roboto" charset="0"/>
                <a:cs typeface="Roboto" charset="0"/>
              </a:rPr>
              <a:t> </a:t>
            </a:r>
          </a:p>
        </p:txBody>
      </p:sp>
      <p:sp>
        <p:nvSpPr>
          <p:cNvPr id="38" name="TextBox 37"/>
          <p:cNvSpPr txBox="1"/>
          <p:nvPr userDrawn="1"/>
        </p:nvSpPr>
        <p:spPr>
          <a:xfrm>
            <a:off x="944321" y="5679032"/>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39" name="TextBox 38"/>
          <p:cNvSpPr txBox="1"/>
          <p:nvPr userDrawn="1"/>
        </p:nvSpPr>
        <p:spPr>
          <a:xfrm>
            <a:off x="2094489" y="5679032"/>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Links to Remember</a:t>
            </a:r>
          </a:p>
        </p:txBody>
      </p:sp>
      <p:sp>
        <p:nvSpPr>
          <p:cNvPr id="40" name="TextBox 39"/>
          <p:cNvSpPr txBox="1"/>
          <p:nvPr userDrawn="1"/>
        </p:nvSpPr>
        <p:spPr>
          <a:xfrm>
            <a:off x="6393105" y="5698934"/>
            <a:ext cx="2674361" cy="400110"/>
          </a:xfrm>
          <a:prstGeom prst="rect">
            <a:avLst/>
          </a:prstGeom>
          <a:noFill/>
        </p:spPr>
        <p:txBody>
          <a:bodyPr wrap="square" rtlCol="0">
            <a:spAutoFit/>
          </a:bodyPr>
          <a:lstStyle/>
          <a:p>
            <a:r>
              <a:rPr lang="en-US" sz="1000" b="1" dirty="0">
                <a:solidFill>
                  <a:srgbClr val="EDF5FA"/>
                </a:solidFill>
                <a:latin typeface="Roboto" charset="0"/>
                <a:ea typeface="Roboto" charset="0"/>
                <a:cs typeface="Roboto" charset="0"/>
              </a:rPr>
              <a:t>DW Product 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EDF5FA"/>
                </a:solidFill>
                <a:latin typeface="Roboto" charset="0"/>
                <a:ea typeface="Roboto" charset="0"/>
                <a:cs typeface="Roboto" charset="0"/>
              </a:rPr>
              <a:t>System Requirements Simplified</a:t>
            </a:r>
          </a:p>
        </p:txBody>
      </p:sp>
      <p:sp>
        <p:nvSpPr>
          <p:cNvPr id="41" name="TextBox 40"/>
          <p:cNvSpPr txBox="1"/>
          <p:nvPr userDrawn="1"/>
        </p:nvSpPr>
        <p:spPr>
          <a:xfrm>
            <a:off x="9183230" y="5698934"/>
            <a:ext cx="235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0"/>
              </a:rPr>
              <a:t>2Ring.com/DW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1"/>
              </a:rPr>
              <a:t>2Ring.com/SystemRequirements ..</a:t>
            </a:r>
            <a:endParaRPr lang="en-US" sz="1000" dirty="0">
              <a:solidFill>
                <a:schemeClr val="bg2">
                  <a:lumMod val="10000"/>
                </a:schemeClr>
              </a:solidFill>
              <a:latin typeface="Roboto" charset="0"/>
              <a:ea typeface="Roboto" charset="0"/>
              <a:cs typeface="Roboto" charset="0"/>
            </a:endParaRPr>
          </a:p>
        </p:txBody>
      </p:sp>
      <p:pic>
        <p:nvPicPr>
          <p:cNvPr id="31" name="Picture 30"/>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213130" y="652248"/>
            <a:ext cx="3602888" cy="798108"/>
          </a:xfrm>
          <a:prstGeom prst="rect">
            <a:avLst/>
          </a:prstGeom>
        </p:spPr>
      </p:pic>
    </p:spTree>
    <p:extLst>
      <p:ext uri="{BB962C8B-B14F-4D97-AF65-F5344CB8AC3E}">
        <p14:creationId xmlns:p14="http://schemas.microsoft.com/office/powerpoint/2010/main" val="6116619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902200"/>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8108" y="652247"/>
            <a:ext cx="3602892" cy="798109"/>
          </a:xfrm>
          <a:prstGeom prst="rect">
            <a:avLst/>
          </a:prstGeom>
        </p:spPr>
      </p:pic>
      <p:sp>
        <p:nvSpPr>
          <p:cNvPr id="2" name="Rectangle 1"/>
          <p:cNvSpPr/>
          <p:nvPr userDrawn="1"/>
        </p:nvSpPr>
        <p:spPr>
          <a:xfrm>
            <a:off x="379012" y="1922141"/>
            <a:ext cx="11431998" cy="1143224"/>
          </a:xfrm>
          <a:prstGeom prst="rect">
            <a:avLst/>
          </a:prstGeom>
          <a:solidFill>
            <a:srgbClr val="85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379012" y="3058703"/>
            <a:ext cx="11431988" cy="1143224"/>
          </a:xfrm>
          <a:prstGeom prst="rect">
            <a:avLst/>
          </a:prstGeom>
          <a:solidFill>
            <a:srgbClr val="96B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379012" y="4195266"/>
            <a:ext cx="11431988" cy="1143224"/>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379012" y="5331828"/>
            <a:ext cx="11431988" cy="1143224"/>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0" name="Rectangle 9"/>
          <p:cNvSpPr/>
          <p:nvPr userDrawn="1"/>
        </p:nvSpPr>
        <p:spPr>
          <a:xfrm>
            <a:off x="193727" y="259355"/>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44126" y="6670132"/>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charset="0"/>
              <a:ea typeface="Roboto" charset="0"/>
              <a:cs typeface="Roboto" charset="0"/>
            </a:endParaRPr>
          </a:p>
        </p:txBody>
      </p:sp>
      <p:sp>
        <p:nvSpPr>
          <p:cNvPr id="11" name="TextBox 10"/>
          <p:cNvSpPr txBox="1"/>
          <p:nvPr userDrawn="1"/>
        </p:nvSpPr>
        <p:spPr>
          <a:xfrm>
            <a:off x="946299" y="4490218"/>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6" name="TextBox 15"/>
          <p:cNvSpPr txBox="1"/>
          <p:nvPr userDrawn="1"/>
        </p:nvSpPr>
        <p:spPr>
          <a:xfrm>
            <a:off x="946299" y="3400087"/>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7" name="TextBox 16"/>
          <p:cNvSpPr txBox="1"/>
          <p:nvPr userDrawn="1"/>
        </p:nvSpPr>
        <p:spPr>
          <a:xfrm>
            <a:off x="946299" y="2256496"/>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8" name="TextBox 17"/>
          <p:cNvSpPr txBox="1"/>
          <p:nvPr userDrawn="1"/>
        </p:nvSpPr>
        <p:spPr>
          <a:xfrm>
            <a:off x="2084593" y="2256496"/>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Questions</a:t>
            </a:r>
          </a:p>
        </p:txBody>
      </p:sp>
      <p:sp>
        <p:nvSpPr>
          <p:cNvPr id="19" name="TextBox 18"/>
          <p:cNvSpPr txBox="1"/>
          <p:nvPr userDrawn="1"/>
        </p:nvSpPr>
        <p:spPr>
          <a:xfrm>
            <a:off x="2096471" y="3400087"/>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EMEAR</a:t>
            </a:r>
          </a:p>
        </p:txBody>
      </p:sp>
      <p:sp>
        <p:nvSpPr>
          <p:cNvPr id="20" name="TextBox 19"/>
          <p:cNvSpPr txBox="1"/>
          <p:nvPr userDrawn="1"/>
        </p:nvSpPr>
        <p:spPr>
          <a:xfrm>
            <a:off x="2096467" y="4490218"/>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Americas &amp; APAC</a:t>
            </a:r>
          </a:p>
        </p:txBody>
      </p:sp>
      <p:sp>
        <p:nvSpPr>
          <p:cNvPr id="21" name="TextBox 20"/>
          <p:cNvSpPr txBox="1"/>
          <p:nvPr userDrawn="1"/>
        </p:nvSpPr>
        <p:spPr>
          <a:xfrm>
            <a:off x="5228284" y="2068825"/>
            <a:ext cx="1116419" cy="861774"/>
          </a:xfrm>
          <a:prstGeom prst="rect">
            <a:avLst/>
          </a:prstGeom>
          <a:noFill/>
        </p:spPr>
        <p:txBody>
          <a:bodyPr wrap="square" rtlCol="0">
            <a:spAutoFit/>
          </a:bodyPr>
          <a:lstStyle/>
          <a:p>
            <a:endParaRPr lang="en-US" sz="1000" dirty="0">
              <a:solidFill>
                <a:srgbClr val="DCEBF3"/>
              </a:solidFill>
              <a:latin typeface="Roboto" charset="0"/>
              <a:ea typeface="Roboto" charset="0"/>
              <a:cs typeface="Roboto" charset="0"/>
            </a:endParaRP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OFFICE</a:t>
            </a:r>
          </a:p>
          <a:p>
            <a:r>
              <a:rPr lang="en-US" sz="1000" dirty="0">
                <a:solidFill>
                  <a:srgbClr val="DCEBF3"/>
                </a:solidFill>
                <a:latin typeface="Roboto" charset="0"/>
                <a:ea typeface="Roboto" charset="0"/>
                <a:cs typeface="Roboto" charset="0"/>
              </a:rPr>
              <a:t>MOBILE</a:t>
            </a:r>
          </a:p>
          <a:p>
            <a:r>
              <a:rPr lang="en-US" sz="1000" dirty="0">
                <a:solidFill>
                  <a:srgbClr val="DCEBF3"/>
                </a:solidFill>
                <a:latin typeface="Roboto" charset="0"/>
                <a:ea typeface="Roboto" charset="0"/>
                <a:cs typeface="Roboto" charset="0"/>
              </a:rPr>
              <a:t>EMAIL</a:t>
            </a:r>
          </a:p>
        </p:txBody>
      </p:sp>
      <p:sp>
        <p:nvSpPr>
          <p:cNvPr id="22" name="TextBox 21"/>
          <p:cNvSpPr txBox="1"/>
          <p:nvPr userDrawn="1"/>
        </p:nvSpPr>
        <p:spPr>
          <a:xfrm>
            <a:off x="9185210" y="3202758"/>
            <a:ext cx="2261192"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rgbClr val="DCEBF3"/>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 (2) 5822 4379</a:t>
            </a:r>
          </a:p>
          <a:p>
            <a:pPr>
              <a:lnSpc>
                <a:spcPct val="100000"/>
              </a:lnSpc>
            </a:pPr>
            <a:r>
              <a:rPr lang="en-US" sz="1000" baseline="0" noProof="0" dirty="0">
                <a:solidFill>
                  <a:schemeClr val="bg1"/>
                </a:solidFill>
                <a:latin typeface="Roboto" charset="0"/>
                <a:ea typeface="Roboto" charset="0"/>
                <a:cs typeface="Roboto" charset="0"/>
              </a:rPr>
              <a:t>+421 (903) 500 494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4"/>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23" name="TextBox 22"/>
          <p:cNvSpPr txBox="1"/>
          <p:nvPr userDrawn="1"/>
        </p:nvSpPr>
        <p:spPr>
          <a:xfrm>
            <a:off x="9182934" y="2068825"/>
            <a:ext cx="226119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Thijs Koolaard</a:t>
            </a:r>
          </a:p>
          <a:p>
            <a:r>
              <a:rPr lang="en-US" sz="1000" noProof="0" dirty="0">
                <a:solidFill>
                  <a:srgbClr val="DCEBF3"/>
                </a:solidFill>
                <a:latin typeface="Roboto" charset="0"/>
                <a:ea typeface="Roboto" charset="0"/>
                <a:cs typeface="Roboto" charset="0"/>
              </a:rPr>
              <a:t>Channel Development Manager</a:t>
            </a:r>
          </a:p>
          <a:p>
            <a:r>
              <a:rPr lang="en-US" sz="1000" baseline="0" noProof="0" dirty="0">
                <a:solidFill>
                  <a:schemeClr val="bg1"/>
                </a:solidFill>
                <a:latin typeface="Roboto" charset="0"/>
                <a:ea typeface="Roboto" charset="0"/>
                <a:cs typeface="Roboto" charset="0"/>
              </a:rPr>
              <a:t>+421 (2) 5822 4471</a:t>
            </a:r>
          </a:p>
          <a:p>
            <a:r>
              <a:rPr lang="en-US" sz="1000" baseline="0" noProof="0" dirty="0">
                <a:solidFill>
                  <a:schemeClr val="bg1"/>
                </a:solidFill>
                <a:latin typeface="Roboto" charset="0"/>
                <a:ea typeface="Roboto" charset="0"/>
                <a:cs typeface="Roboto" charset="0"/>
              </a:rPr>
              <a:t>+421 (918) 858056 </a:t>
            </a:r>
          </a:p>
          <a:p>
            <a:r>
              <a:rPr lang="en-US" sz="1000" baseline="0" noProof="0" dirty="0">
                <a:solidFill>
                  <a:schemeClr val="bg2">
                    <a:lumMod val="10000"/>
                  </a:schemeClr>
                </a:solidFill>
                <a:latin typeface="Roboto" charset="0"/>
                <a:ea typeface="Roboto" charset="0"/>
                <a:cs typeface="Roboto" charset="0"/>
                <a:hlinkClick r:id="rId5"/>
              </a:rPr>
              <a:t>Thijs.Koolaard@2Ring.com</a:t>
            </a:r>
            <a:r>
              <a:rPr lang="en-US" sz="1000" baseline="0" noProof="0" dirty="0">
                <a:solidFill>
                  <a:schemeClr val="bg2">
                    <a:lumMod val="10000"/>
                  </a:schemeClr>
                </a:solidFill>
                <a:latin typeface="Roboto" charset="0"/>
                <a:ea typeface="Roboto" charset="0"/>
                <a:cs typeface="Roboto" charset="0"/>
              </a:rPr>
              <a:t>  </a:t>
            </a:r>
          </a:p>
        </p:txBody>
      </p:sp>
      <p:sp>
        <p:nvSpPr>
          <p:cNvPr id="24" name="TextBox 23"/>
          <p:cNvSpPr txBox="1"/>
          <p:nvPr userDrawn="1"/>
        </p:nvSpPr>
        <p:spPr>
          <a:xfrm>
            <a:off x="5228284" y="3202759"/>
            <a:ext cx="1116419" cy="861774"/>
          </a:xfrm>
          <a:prstGeom prst="rect">
            <a:avLst/>
          </a:prstGeom>
          <a:noFill/>
        </p:spPr>
        <p:txBody>
          <a:bodyPr wrap="square" rtlCol="0">
            <a:spAutoFit/>
          </a:bodyPr>
          <a:lstStyle/>
          <a:p>
            <a:r>
              <a:rPr lang="en-US" sz="1000" dirty="0">
                <a:solidFill>
                  <a:srgbClr val="DCEBF3"/>
                </a:solidFill>
                <a:latin typeface="Roboto" charset="0"/>
                <a:ea typeface="Roboto" charset="0"/>
                <a:cs typeface="Roboto" charset="0"/>
              </a:rPr>
              <a:t>ADDRESS</a:t>
            </a: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PHONE</a:t>
            </a:r>
          </a:p>
          <a:p>
            <a:r>
              <a:rPr lang="en-US" sz="1000" dirty="0">
                <a:solidFill>
                  <a:srgbClr val="DCEBF3"/>
                </a:solidFill>
                <a:latin typeface="Roboto" charset="0"/>
                <a:ea typeface="Roboto" charset="0"/>
                <a:cs typeface="Roboto" charset="0"/>
              </a:rPr>
              <a:t>EMAIL</a:t>
            </a:r>
          </a:p>
          <a:p>
            <a:r>
              <a:rPr lang="en-US" sz="1000" dirty="0">
                <a:solidFill>
                  <a:srgbClr val="DCEBF3"/>
                </a:solidFill>
                <a:latin typeface="Roboto" charset="0"/>
                <a:ea typeface="Roboto" charset="0"/>
                <a:cs typeface="Roboto" charset="0"/>
              </a:rPr>
              <a:t>WWW</a:t>
            </a:r>
          </a:p>
        </p:txBody>
      </p:sp>
      <p:sp>
        <p:nvSpPr>
          <p:cNvPr id="25" name="TextBox 24"/>
          <p:cNvSpPr txBox="1"/>
          <p:nvPr userDrawn="1"/>
        </p:nvSpPr>
        <p:spPr>
          <a:xfrm>
            <a:off x="6344703"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Galvaniho</a:t>
            </a:r>
            <a:r>
              <a:rPr lang="en-US" sz="1000" noProof="0" dirty="0">
                <a:solidFill>
                  <a:schemeClr val="bg1"/>
                </a:solidFill>
                <a:latin typeface="Roboto" charset="0"/>
                <a:ea typeface="Roboto" charset="0"/>
                <a:cs typeface="Roboto" charset="0"/>
              </a:rPr>
              <a:t> 15/C</a:t>
            </a:r>
          </a:p>
          <a:p>
            <a:pPr>
              <a:lnSpc>
                <a:spcPct val="100000"/>
              </a:lnSpc>
            </a:pPr>
            <a:r>
              <a:rPr lang="en-US" sz="1000" noProof="0" dirty="0">
                <a:solidFill>
                  <a:srgbClr val="DCEBF3"/>
                </a:solidFill>
                <a:latin typeface="Roboto" charset="0"/>
                <a:ea typeface="Roboto" charset="0"/>
                <a:cs typeface="Roboto" charset="0"/>
              </a:rPr>
              <a:t>821</a:t>
            </a:r>
            <a:r>
              <a:rPr lang="en-US" sz="1000" baseline="0" noProof="0" dirty="0">
                <a:solidFill>
                  <a:srgbClr val="DCEBF3"/>
                </a:solidFill>
                <a:latin typeface="Roboto" charset="0"/>
                <a:ea typeface="Roboto" charset="0"/>
                <a:cs typeface="Roboto" charset="0"/>
              </a:rPr>
              <a:t> 04, Bratislava, Slovak Republic</a:t>
            </a:r>
            <a:endParaRPr lang="en-US" sz="1000" noProof="0" dirty="0">
              <a:solidFill>
                <a:srgbClr val="DCEBF3"/>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 (2) 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2">
                    <a:lumMod val="10000"/>
                  </a:schemeClr>
                </a:solidFill>
                <a:latin typeface="Roboto" charset="0"/>
                <a:ea typeface="Roboto" charset="0"/>
                <a:cs typeface="Roboto" charset="0"/>
                <a:hlinkClick r:id="rId6"/>
              </a:rPr>
              <a:t>info@2Ring.com</a:t>
            </a:r>
            <a:r>
              <a:rPr lang="en-US" sz="1000" baseline="0" noProof="0" dirty="0">
                <a:solidFill>
                  <a:schemeClr val="bg2">
                    <a:lumMod val="10000"/>
                  </a:schemeClr>
                </a:solidFill>
                <a:latin typeface="Roboto" charset="0"/>
                <a:ea typeface="Roboto" charset="0"/>
                <a:cs typeface="Roboto" charset="0"/>
              </a:rPr>
              <a:t> </a:t>
            </a:r>
          </a:p>
          <a:p>
            <a:pPr>
              <a:lnSpc>
                <a:spcPct val="100000"/>
              </a:lnSpc>
            </a:pPr>
            <a:r>
              <a:rPr lang="en-US" sz="1000" baseline="0" noProof="0" dirty="0">
                <a:solidFill>
                  <a:schemeClr val="bg2">
                    <a:lumMod val="10000"/>
                  </a:schemeClr>
                </a:solidFill>
                <a:latin typeface="Roboto" charset="0"/>
                <a:ea typeface="Roboto" charset="0"/>
                <a:cs typeface="Roboto" charset="0"/>
                <a:hlinkClick r:id="rId7"/>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26" name="TextBox 25"/>
          <p:cNvSpPr txBox="1"/>
          <p:nvPr userDrawn="1"/>
        </p:nvSpPr>
        <p:spPr>
          <a:xfrm>
            <a:off x="5228284" y="4356544"/>
            <a:ext cx="1116419" cy="861774"/>
          </a:xfrm>
          <a:prstGeom prst="rect">
            <a:avLst/>
          </a:prstGeom>
          <a:noFill/>
        </p:spPr>
        <p:txBody>
          <a:bodyPr wrap="square" rtlCol="0">
            <a:spAutoFit/>
          </a:bodyPr>
          <a:lstStyle/>
          <a:p>
            <a:r>
              <a:rPr lang="en-US" sz="1000" dirty="0">
                <a:solidFill>
                  <a:srgbClr val="DCEBF3"/>
                </a:solidFill>
                <a:latin typeface="Roboto" charset="0"/>
                <a:ea typeface="Roboto" charset="0"/>
                <a:cs typeface="Roboto" charset="0"/>
              </a:rPr>
              <a:t>ADDRESS</a:t>
            </a: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PHONE</a:t>
            </a:r>
          </a:p>
          <a:p>
            <a:r>
              <a:rPr lang="en-US" sz="1000" dirty="0">
                <a:solidFill>
                  <a:srgbClr val="DCEBF3"/>
                </a:solidFill>
                <a:latin typeface="Roboto" charset="0"/>
                <a:ea typeface="Roboto" charset="0"/>
                <a:cs typeface="Roboto" charset="0"/>
              </a:rPr>
              <a:t>EMAIL</a:t>
            </a:r>
          </a:p>
          <a:p>
            <a:r>
              <a:rPr lang="en-US" sz="1000" dirty="0">
                <a:solidFill>
                  <a:srgbClr val="DCEBF3"/>
                </a:solidFill>
                <a:latin typeface="Roboto" charset="0"/>
                <a:ea typeface="Roboto" charset="0"/>
                <a:cs typeface="Roboto" charset="0"/>
              </a:rPr>
              <a:t>WWW</a:t>
            </a:r>
          </a:p>
        </p:txBody>
      </p:sp>
      <p:sp>
        <p:nvSpPr>
          <p:cNvPr id="27" name="TextBox 26"/>
          <p:cNvSpPr txBox="1"/>
          <p:nvPr userDrawn="1"/>
        </p:nvSpPr>
        <p:spPr>
          <a:xfrm>
            <a:off x="6344703"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3626 Fair Oaks Blvd. Suite 100</a:t>
            </a:r>
          </a:p>
          <a:p>
            <a:r>
              <a:rPr lang="en-US" sz="1000" noProof="0" dirty="0">
                <a:solidFill>
                  <a:schemeClr val="bg1"/>
                </a:solidFill>
                <a:latin typeface="Roboto" charset="0"/>
                <a:ea typeface="Roboto" charset="0"/>
                <a:cs typeface="Roboto" charset="0"/>
              </a:rPr>
              <a:t>Sacramento, CA, 95864, USA</a:t>
            </a:r>
          </a:p>
          <a:p>
            <a:r>
              <a:rPr lang="en-US" sz="1000" noProof="0" dirty="0">
                <a:solidFill>
                  <a:schemeClr val="bg1"/>
                </a:solidFill>
                <a:latin typeface="Roboto" charset="0"/>
                <a:ea typeface="Roboto" charset="0"/>
                <a:cs typeface="Roboto" charset="0"/>
              </a:rPr>
              <a:t>+1 (916) 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8"/>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7"/>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6" name="TextBox 35"/>
          <p:cNvSpPr txBox="1"/>
          <p:nvPr userDrawn="1"/>
        </p:nvSpPr>
        <p:spPr>
          <a:xfrm>
            <a:off x="6342647" y="2068825"/>
            <a:ext cx="2505788"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Grebáč</a:t>
            </a:r>
          </a:p>
          <a:p>
            <a:r>
              <a:rPr lang="en-US" sz="1000" noProof="0" dirty="0">
                <a:solidFill>
                  <a:srgbClr val="DCEBF3"/>
                </a:solidFill>
                <a:latin typeface="Roboto" charset="0"/>
                <a:ea typeface="Roboto" charset="0"/>
                <a:cs typeface="Roboto" charset="0"/>
              </a:rPr>
              <a:t>Strategic</a:t>
            </a:r>
            <a:r>
              <a:rPr lang="en-US" sz="1000" baseline="0" noProof="0" dirty="0">
                <a:solidFill>
                  <a:srgbClr val="DCEBF3"/>
                </a:solidFill>
                <a:latin typeface="Roboto" charset="0"/>
                <a:ea typeface="Roboto" charset="0"/>
                <a:cs typeface="Roboto" charset="0"/>
              </a:rPr>
              <a:t> Sales &amp; Marketing Director</a:t>
            </a:r>
            <a:endParaRPr lang="en-US" sz="1000" noProof="0" dirty="0">
              <a:solidFill>
                <a:srgbClr val="DCEBF3"/>
              </a:solidFill>
              <a:latin typeface="Roboto" charset="0"/>
              <a:ea typeface="Roboto" charset="0"/>
              <a:cs typeface="Roboto" charset="0"/>
            </a:endParaRPr>
          </a:p>
          <a:p>
            <a:r>
              <a:rPr lang="en-US" sz="1000" noProof="0" dirty="0">
                <a:solidFill>
                  <a:schemeClr val="bg1"/>
                </a:solidFill>
                <a:latin typeface="Roboto" charset="0"/>
                <a:ea typeface="Roboto" charset="0"/>
                <a:cs typeface="Roboto" charset="0"/>
              </a:rPr>
              <a:t>+1 (916)</a:t>
            </a:r>
            <a:r>
              <a:rPr lang="en-US" sz="1000" baseline="0" noProof="0" dirty="0">
                <a:solidFill>
                  <a:schemeClr val="bg1"/>
                </a:solidFill>
                <a:latin typeface="Roboto" charset="0"/>
                <a:ea typeface="Roboto" charset="0"/>
                <a:cs typeface="Roboto" charset="0"/>
              </a:rPr>
              <a:t> 282-9514</a:t>
            </a:r>
          </a:p>
          <a:p>
            <a:r>
              <a:rPr lang="en-US" sz="1000" baseline="0" noProof="0" dirty="0">
                <a:solidFill>
                  <a:schemeClr val="bg1"/>
                </a:solidFill>
                <a:latin typeface="Roboto" charset="0"/>
                <a:ea typeface="Roboto" charset="0"/>
                <a:cs typeface="Roboto" charset="0"/>
              </a:rPr>
              <a:t>+1 (916) 514-3355</a:t>
            </a:r>
          </a:p>
          <a:p>
            <a:r>
              <a:rPr lang="en-US" sz="1000" baseline="0" noProof="0" dirty="0">
                <a:solidFill>
                  <a:schemeClr val="bg2">
                    <a:lumMod val="10000"/>
                  </a:schemeClr>
                </a:solidFill>
                <a:latin typeface="Roboto" charset="0"/>
                <a:ea typeface="Roboto" charset="0"/>
                <a:cs typeface="Roboto" charset="0"/>
                <a:hlinkClick r:id="rId9"/>
              </a:rPr>
              <a:t>mgrebac@2Ring.com</a:t>
            </a:r>
            <a:r>
              <a:rPr lang="en-US" sz="1000" baseline="0" noProof="0" dirty="0">
                <a:solidFill>
                  <a:schemeClr val="bg2">
                    <a:lumMod val="10000"/>
                  </a:schemeClr>
                </a:solidFill>
                <a:latin typeface="Roboto" charset="0"/>
                <a:ea typeface="Roboto" charset="0"/>
                <a:cs typeface="Roboto" charset="0"/>
              </a:rPr>
              <a:t> </a:t>
            </a:r>
          </a:p>
        </p:txBody>
      </p:sp>
      <p:sp>
        <p:nvSpPr>
          <p:cNvPr id="37" name="TextBox 36"/>
          <p:cNvSpPr txBox="1"/>
          <p:nvPr userDrawn="1"/>
        </p:nvSpPr>
        <p:spPr>
          <a:xfrm>
            <a:off x="9185210" y="4335651"/>
            <a:ext cx="2120890"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rgbClr val="DCEBF3"/>
                </a:solidFill>
                <a:latin typeface="Roboto" charset="0"/>
                <a:ea typeface="Roboto" charset="0"/>
                <a:cs typeface="Roboto" charset="0"/>
              </a:rPr>
              <a:t>Director of North American Sales</a:t>
            </a:r>
          </a:p>
          <a:p>
            <a:r>
              <a:rPr lang="en-US" sz="1000" baseline="0" dirty="0">
                <a:solidFill>
                  <a:schemeClr val="bg1"/>
                </a:solidFill>
                <a:latin typeface="Roboto" charset="0"/>
                <a:ea typeface="Roboto" charset="0"/>
                <a:cs typeface="Roboto" charset="0"/>
              </a:rPr>
              <a:t>+1 (480) 255-7500</a:t>
            </a:r>
          </a:p>
          <a:p>
            <a:r>
              <a:rPr lang="en-US" sz="1000" baseline="0" dirty="0">
                <a:solidFill>
                  <a:schemeClr val="bg2">
                    <a:lumMod val="10000"/>
                  </a:schemeClr>
                </a:solidFill>
                <a:latin typeface="Roboto" charset="0"/>
                <a:ea typeface="Roboto" charset="0"/>
                <a:cs typeface="Roboto" charset="0"/>
                <a:hlinkClick r:id="rId10"/>
              </a:rPr>
              <a:t>tmccain@2Ring.com</a:t>
            </a:r>
            <a:r>
              <a:rPr lang="en-US" sz="1000" baseline="0" dirty="0">
                <a:solidFill>
                  <a:schemeClr val="bg2">
                    <a:lumMod val="10000"/>
                  </a:schemeClr>
                </a:solidFill>
                <a:latin typeface="Roboto" charset="0"/>
                <a:ea typeface="Roboto" charset="0"/>
                <a:cs typeface="Roboto" charset="0"/>
              </a:rPr>
              <a:t> </a:t>
            </a:r>
          </a:p>
        </p:txBody>
      </p:sp>
      <p:sp>
        <p:nvSpPr>
          <p:cNvPr id="38" name="TextBox 37"/>
          <p:cNvSpPr txBox="1"/>
          <p:nvPr userDrawn="1"/>
        </p:nvSpPr>
        <p:spPr>
          <a:xfrm>
            <a:off x="944321" y="5679032"/>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39" name="TextBox 38"/>
          <p:cNvSpPr txBox="1"/>
          <p:nvPr userDrawn="1"/>
        </p:nvSpPr>
        <p:spPr>
          <a:xfrm>
            <a:off x="2094489" y="5679032"/>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Links to Remember</a:t>
            </a:r>
          </a:p>
        </p:txBody>
      </p:sp>
      <p:sp>
        <p:nvSpPr>
          <p:cNvPr id="40" name="TextBox 39"/>
          <p:cNvSpPr txBox="1"/>
          <p:nvPr userDrawn="1"/>
        </p:nvSpPr>
        <p:spPr>
          <a:xfrm>
            <a:off x="6393105" y="5394593"/>
            <a:ext cx="2674361" cy="1015663"/>
          </a:xfrm>
          <a:prstGeom prst="rect">
            <a:avLst/>
          </a:prstGeom>
          <a:noFill/>
        </p:spPr>
        <p:txBody>
          <a:bodyPr wrap="square" rtlCol="0">
            <a:spAutoFit/>
          </a:bodyPr>
          <a:lstStyle/>
          <a:p>
            <a:r>
              <a:rPr lang="en-US" sz="1000" b="1" dirty="0">
                <a:solidFill>
                  <a:srgbClr val="DFF2F6"/>
                </a:solidFill>
                <a:latin typeface="Roboto" charset="0"/>
                <a:ea typeface="Roboto" charset="0"/>
                <a:cs typeface="Roboto" charset="0"/>
              </a:rPr>
              <a:t>GADGETS Product Site</a:t>
            </a:r>
          </a:p>
          <a:p>
            <a:r>
              <a:rPr lang="en-US" sz="1000" b="1" dirty="0">
                <a:solidFill>
                  <a:srgbClr val="5397C4"/>
                </a:solidFill>
                <a:latin typeface="Roboto" charset="0"/>
                <a:ea typeface="Roboto" charset="0"/>
                <a:cs typeface="Roboto" charset="0"/>
              </a:rPr>
              <a:t>DW Product Site</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25F98"/>
                </a:solidFill>
                <a:latin typeface="Roboto" charset="0"/>
                <a:ea typeface="Roboto" charset="0"/>
                <a:cs typeface="Roboto" charset="0"/>
              </a:rPr>
              <a:t>Request Instant Access to DW (Cloud)</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6E8EB7"/>
                </a:solidFill>
                <a:latin typeface="Roboto" charset="0"/>
                <a:ea typeface="Roboto" charset="0"/>
                <a:cs typeface="Roboto" charset="0"/>
              </a:rPr>
              <a:t>Request a Live Demo</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63A1CA"/>
                </a:solidFill>
                <a:latin typeface="Roboto" charset="0"/>
                <a:ea typeface="Roboto" charset="0"/>
                <a:cs typeface="Roboto" charset="0"/>
              </a:rPr>
              <a:t>Show DW Sample Layout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latin typeface="Roboto" charset="0"/>
                <a:ea typeface="Roboto" charset="0"/>
                <a:cs typeface="Roboto" charset="0"/>
              </a:rPr>
              <a:t>System Requirements Simplified</a:t>
            </a:r>
          </a:p>
        </p:txBody>
      </p:sp>
      <p:sp>
        <p:nvSpPr>
          <p:cNvPr id="41" name="TextBox 40"/>
          <p:cNvSpPr txBox="1"/>
          <p:nvPr userDrawn="1"/>
        </p:nvSpPr>
        <p:spPr>
          <a:xfrm>
            <a:off x="9183230" y="5399025"/>
            <a:ext cx="2350160" cy="1015663"/>
          </a:xfrm>
          <a:prstGeom prst="rect">
            <a:avLst/>
          </a:prstGeom>
          <a:noFill/>
        </p:spPr>
        <p:txBody>
          <a:bodyPr wrap="square" rtlCol="0">
            <a:spAutoFit/>
          </a:bodyPr>
          <a:lstStyle/>
          <a:p>
            <a:pPr lvl="0"/>
            <a:r>
              <a:rPr lang="en-US" sz="1000" dirty="0">
                <a:solidFill>
                  <a:schemeClr val="bg2">
                    <a:lumMod val="10000"/>
                  </a:schemeClr>
                </a:solidFill>
                <a:latin typeface="Roboto" charset="0"/>
                <a:ea typeface="Roboto" charset="0"/>
                <a:cs typeface="Roboto" charset="0"/>
                <a:hlinkClick r:id="rId11"/>
              </a:rPr>
              <a:t>2Ring.com/GADGETS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2"/>
              </a:rPr>
              <a:t>2Ring.com/DW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3"/>
              </a:rPr>
              <a:t>2Ring.com/</a:t>
            </a:r>
            <a:r>
              <a:rPr lang="en-US" sz="1000" dirty="0" err="1">
                <a:solidFill>
                  <a:schemeClr val="bg2">
                    <a:lumMod val="10000"/>
                  </a:schemeClr>
                </a:solidFill>
                <a:latin typeface="Roboto" charset="0"/>
                <a:ea typeface="Roboto" charset="0"/>
                <a:cs typeface="Roboto" charset="0"/>
                <a:hlinkClick r:id="rId13"/>
              </a:rPr>
              <a:t>DWtrial</a:t>
            </a:r>
            <a:r>
              <a:rPr lang="en-US" sz="1000" dirty="0">
                <a:solidFill>
                  <a:schemeClr val="bg2">
                    <a:lumMod val="10000"/>
                  </a:schemeClr>
                </a:solidFill>
                <a:latin typeface="Roboto" charset="0"/>
                <a:ea typeface="Roboto" charset="0"/>
                <a:cs typeface="Roboto" charset="0"/>
                <a:hlinkClick r:id="rId13"/>
              </a:rPr>
              <a:t>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4"/>
              </a:rPr>
              <a:t>2Ring.com/WebEx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5"/>
              </a:rPr>
              <a:t>2Ring.com/</a:t>
            </a:r>
            <a:r>
              <a:rPr lang="en-US" sz="1000" dirty="0" err="1">
                <a:solidFill>
                  <a:schemeClr val="bg2">
                    <a:lumMod val="10000"/>
                  </a:schemeClr>
                </a:solidFill>
                <a:latin typeface="Roboto" charset="0"/>
                <a:ea typeface="Roboto" charset="0"/>
                <a:cs typeface="Roboto" charset="0"/>
                <a:hlinkClick r:id="rId15"/>
              </a:rPr>
              <a:t>TryIt</a:t>
            </a:r>
            <a:r>
              <a:rPr lang="en-US" sz="1000" dirty="0">
                <a:solidFill>
                  <a:schemeClr val="bg2">
                    <a:lumMod val="10000"/>
                  </a:schemeClr>
                </a:solidFill>
                <a:latin typeface="Roboto" charset="0"/>
                <a:ea typeface="Roboto" charset="0"/>
                <a:cs typeface="Roboto" charset="0"/>
                <a:hlinkClick r:id="rId15"/>
              </a:rPr>
              <a:t>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6"/>
              </a:rPr>
              <a:t>2Ring.com/</a:t>
            </a:r>
            <a:r>
              <a:rPr lang="en-US" sz="1000" dirty="0" err="1">
                <a:solidFill>
                  <a:schemeClr val="bg2">
                    <a:lumMod val="10000"/>
                  </a:schemeClr>
                </a:solidFill>
                <a:latin typeface="Roboto" charset="0"/>
                <a:ea typeface="Roboto" charset="0"/>
                <a:cs typeface="Roboto" charset="0"/>
                <a:hlinkClick r:id="rId16"/>
              </a:rPr>
              <a:t>SystemRequirements</a:t>
            </a:r>
            <a:r>
              <a:rPr lang="en-US" sz="1000" dirty="0">
                <a:solidFill>
                  <a:schemeClr val="bg2">
                    <a:lumMod val="10000"/>
                  </a:schemeClr>
                </a:solidFill>
                <a:latin typeface="Roboto" charset="0"/>
                <a:ea typeface="Roboto" charset="0"/>
                <a:cs typeface="Roboto" charset="0"/>
                <a:hlinkClick r:id="rId16"/>
              </a:rPr>
              <a:t> ..</a:t>
            </a:r>
            <a:endParaRPr lang="en-US" sz="1000" dirty="0">
              <a:solidFill>
                <a:schemeClr val="bg2">
                  <a:lumMod val="10000"/>
                </a:schemeClr>
              </a:solidFill>
              <a:latin typeface="Roboto" charset="0"/>
              <a:ea typeface="Roboto" charset="0"/>
              <a:cs typeface="Roboto"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4" name="Rectangle 13"/>
          <p:cNvSpPr/>
          <p:nvPr userDrawn="1"/>
        </p:nvSpPr>
        <p:spPr>
          <a:xfrm>
            <a:off x="1922929" y="385481"/>
            <a:ext cx="1522015" cy="1528483"/>
          </a:xfrm>
          <a:prstGeom prst="rect">
            <a:avLst/>
          </a:prstGeom>
          <a:solidFill>
            <a:srgbClr val="75A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p:cNvSpPr>
            <a:spLocks noGrp="1"/>
          </p:cNvSpPr>
          <p:nvPr userDrawn="1">
            <p:ph type="ctrTitle" hasCustomPrompt="1"/>
          </p:nvPr>
        </p:nvSpPr>
        <p:spPr>
          <a:xfrm>
            <a:off x="762000" y="1913964"/>
            <a:ext cx="7221940"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Staffino</a:t>
            </a:r>
            <a:r>
              <a:rPr lang="en-US" kern="0" dirty="0"/>
              <a:t> </a:t>
            </a:r>
            <a:br>
              <a:rPr lang="en-US" kern="0" dirty="0"/>
            </a:br>
            <a:r>
              <a:rPr lang="en-US" kern="0" dirty="0"/>
              <a:t>Feedback Service ..</a:t>
            </a:r>
            <a:endParaRPr lang="en-US" dirty="0"/>
          </a:p>
        </p:txBody>
      </p:sp>
      <p:sp>
        <p:nvSpPr>
          <p:cNvPr id="32" name="Subtitle 2"/>
          <p:cNvSpPr>
            <a:spLocks noGrp="1"/>
          </p:cNvSpPr>
          <p:nvPr userDrawn="1">
            <p:ph type="subTitle" idx="1" hasCustomPrompt="1"/>
          </p:nvPr>
        </p:nvSpPr>
        <p:spPr>
          <a:xfrm>
            <a:off x="762000" y="4184646"/>
            <a:ext cx="7221940"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6E8E3"/>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35994" y="706295"/>
            <a:ext cx="870232" cy="886763"/>
          </a:xfrm>
          <a:prstGeom prst="rect">
            <a:avLst/>
          </a:prstGeom>
        </p:spPr>
      </p:pic>
    </p:spTree>
    <p:extLst>
      <p:ext uri="{BB962C8B-B14F-4D97-AF65-F5344CB8AC3E}">
        <p14:creationId xmlns:p14="http://schemas.microsoft.com/office/powerpoint/2010/main" val="1164735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1" name="Rectangle 10"/>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2"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61A58F"/>
                </a:solidFill>
                <a:latin typeface="Roboto Medium" charset="0"/>
                <a:ea typeface="Roboto Medium" charset="0"/>
                <a:cs typeface="Roboto Medium" charset="0"/>
              </a:defRPr>
            </a:lvl1pPr>
          </a:lstStyle>
          <a:p>
            <a:endParaRPr lang="en-US" dirty="0"/>
          </a:p>
        </p:txBody>
      </p:sp>
      <p:sp>
        <p:nvSpPr>
          <p:cNvPr id="13" name="Rectangle 12"/>
          <p:cNvSpPr/>
          <p:nvPr userDrawn="1"/>
        </p:nvSpPr>
        <p:spPr>
          <a:xfrm>
            <a:off x="1911977" y="1913963"/>
            <a:ext cx="9899022" cy="4561089"/>
          </a:xfrm>
          <a:prstGeom prst="rect">
            <a:avLst/>
          </a:prstGeom>
          <a:solidFill>
            <a:srgbClr val="61A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14"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D6E8E3"/>
                </a:solidFill>
                <a:latin typeface="Roboto" charset="0"/>
                <a:ea typeface="Roboto" charset="0"/>
                <a:cs typeface="Roboto" charset="0"/>
              </a:defRPr>
            </a:lvl2pPr>
            <a:lvl3pPr marL="534988" indent="-168275">
              <a:buFont typeface="Helvetica" charset="0"/>
              <a:buChar char="‣"/>
              <a:tabLst/>
              <a:defRPr sz="2000" b="0" i="0">
                <a:solidFill>
                  <a:srgbClr val="D6E8E3"/>
                </a:solidFill>
                <a:latin typeface="Roboto" charset="0"/>
                <a:ea typeface="Roboto" charset="0"/>
                <a:cs typeface="Roboto" charset="0"/>
              </a:defRPr>
            </a:lvl3pPr>
            <a:lvl4pPr marL="719138" indent="-184150">
              <a:buFont typeface="Arial" charset="0"/>
              <a:buChar char="•"/>
              <a:tabLst/>
              <a:defRPr sz="2000" b="0" i="0">
                <a:solidFill>
                  <a:srgbClr val="D6E8E3"/>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7" name="Rectangle 16"/>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61A58F"/>
                </a:solidFill>
                <a:latin typeface="Roboto Medium" charset="0"/>
                <a:ea typeface="Roboto Medium" charset="0"/>
                <a:cs typeface="Roboto Medium" charset="0"/>
              </a:rPr>
              <a:t>Every @</a:t>
            </a:r>
            <a:r>
              <a:rPr lang="en-US" sz="1200" b="0" i="0" dirty="0" err="1">
                <a:solidFill>
                  <a:srgbClr val="61A58F"/>
                </a:solidFill>
                <a:latin typeface="Roboto Medium" charset="0"/>
                <a:ea typeface="Roboto Medium" charset="0"/>
                <a:cs typeface="Roboto Medium" charset="0"/>
              </a:rPr>
              <a:t>CiscoCC</a:t>
            </a:r>
            <a:r>
              <a:rPr lang="en-US" sz="1200" b="0" i="0" dirty="0">
                <a:solidFill>
                  <a:srgbClr val="61A58F"/>
                </a:solidFill>
                <a:latin typeface="Roboto Medium" charset="0"/>
                <a:ea typeface="Roboto Medium" charset="0"/>
                <a:cs typeface="Roboto Medium" charset="0"/>
              </a:rPr>
              <a:t> Needs</a:t>
            </a:r>
            <a:r>
              <a:rPr lang="en-US" sz="1200" b="0" i="0" baseline="0" dirty="0">
                <a:solidFill>
                  <a:srgbClr val="61A58F"/>
                </a:solidFill>
                <a:latin typeface="Roboto Medium" charset="0"/>
                <a:ea typeface="Roboto Medium" charset="0"/>
                <a:cs typeface="Roboto Medium" charset="0"/>
              </a:rPr>
              <a:t> 2Ring ..</a:t>
            </a:r>
            <a:endParaRPr lang="en-US" sz="1200" b="0" i="0" dirty="0">
              <a:solidFill>
                <a:srgbClr val="61A58F"/>
              </a:solidFill>
              <a:latin typeface="Roboto Medium" charset="0"/>
              <a:ea typeface="Roboto Medium" charset="0"/>
              <a:cs typeface="Roboto Medium" charset="0"/>
            </a:endParaRPr>
          </a:p>
        </p:txBody>
      </p:sp>
    </p:spTree>
    <p:extLst>
      <p:ext uri="{BB962C8B-B14F-4D97-AF65-F5344CB8AC3E}">
        <p14:creationId xmlns:p14="http://schemas.microsoft.com/office/powerpoint/2010/main" val="4408577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grpSp>
        <p:nvGrpSpPr>
          <p:cNvPr id="10" name="Group 9"/>
          <p:cNvGrpSpPr/>
          <p:nvPr userDrawn="1"/>
        </p:nvGrpSpPr>
        <p:grpSpPr>
          <a:xfrm>
            <a:off x="1911978" y="381001"/>
            <a:ext cx="3065929" cy="1532963"/>
            <a:chOff x="1911978" y="381001"/>
            <a:chExt cx="3065929" cy="1532963"/>
          </a:xfrm>
        </p:grpSpPr>
        <p:sp>
          <p:nvSpPr>
            <p:cNvPr id="14" name="Rectangle 13"/>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11978" y="381001"/>
              <a:ext cx="1532963" cy="1532963"/>
            </a:xfrm>
            <a:prstGeom prst="rect">
              <a:avLst/>
            </a:prstGeom>
          </p:spPr>
        </p:pic>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09026" y="381001"/>
              <a:ext cx="1532963" cy="1532963"/>
            </a:xfrm>
            <a:prstGeom prst="rect">
              <a:avLst/>
            </a:prstGeom>
          </p:spPr>
        </p:pic>
      </p:grpSp>
      <p:sp>
        <p:nvSpPr>
          <p:cNvPr id="31" name="Title 1"/>
          <p:cNvSpPr>
            <a:spLocks noGrp="1"/>
          </p:cNvSpPr>
          <p:nvPr>
            <p:ph type="ctrTitle" hasCustomPrompt="1"/>
          </p:nvPr>
        </p:nvSpPr>
        <p:spPr>
          <a:xfrm>
            <a:off x="762000" y="1913964"/>
            <a:ext cx="7221940"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&amp; Wallboards ..</a:t>
            </a:r>
            <a:endParaRPr lang="en-US" dirty="0"/>
          </a:p>
        </p:txBody>
      </p:sp>
      <p:sp>
        <p:nvSpPr>
          <p:cNvPr id="32" name="Subtitle 2"/>
          <p:cNvSpPr>
            <a:spLocks noGrp="1"/>
          </p:cNvSpPr>
          <p:nvPr>
            <p:ph type="subTitle" idx="1" hasCustomPrompt="1"/>
          </p:nvPr>
        </p:nvSpPr>
        <p:spPr>
          <a:xfrm>
            <a:off x="762000" y="4184646"/>
            <a:ext cx="7221940"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CEBF2"/>
                </a:solidFill>
                <a:latin typeface="Roboto" charset="0"/>
                <a:ea typeface="Roboto" charset="0"/>
                <a:cs typeface="Robot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Tree>
    <p:extLst>
      <p:ext uri="{BB962C8B-B14F-4D97-AF65-F5344CB8AC3E}">
        <p14:creationId xmlns:p14="http://schemas.microsoft.com/office/powerpoint/2010/main" val="35081327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9" name="Title 1"/>
          <p:cNvSpPr>
            <a:spLocks noGrp="1"/>
          </p:cNvSpPr>
          <p:nvPr>
            <p:ph type="ctrTitle" hasCustomPrompt="1"/>
          </p:nvPr>
        </p:nvSpPr>
        <p:spPr>
          <a:xfrm>
            <a:off x="762000" y="1913964"/>
            <a:ext cx="7221940"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&amp; Wallboards ..</a:t>
            </a:r>
            <a:endParaRPr lang="en-US" dirty="0"/>
          </a:p>
        </p:txBody>
      </p:sp>
      <p:sp>
        <p:nvSpPr>
          <p:cNvPr id="11" name="Subtitle 2"/>
          <p:cNvSpPr>
            <a:spLocks noGrp="1"/>
          </p:cNvSpPr>
          <p:nvPr>
            <p:ph type="subTitle" idx="1" hasCustomPrompt="1"/>
          </p:nvPr>
        </p:nvSpPr>
        <p:spPr>
          <a:xfrm>
            <a:off x="762000" y="4184646"/>
            <a:ext cx="7221940"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CEBF2"/>
                </a:solidFill>
                <a:latin typeface="Roboto" charset="0"/>
                <a:ea typeface="Roboto" charset="0"/>
                <a:cs typeface="Robot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Tree>
    <p:extLst>
      <p:ext uri="{BB962C8B-B14F-4D97-AF65-F5344CB8AC3E}">
        <p14:creationId xmlns:p14="http://schemas.microsoft.com/office/powerpoint/2010/main" val="36236246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grpSp>
        <p:nvGrpSpPr>
          <p:cNvPr id="5" name="Group 4"/>
          <p:cNvGrpSpPr/>
          <p:nvPr userDrawn="1"/>
        </p:nvGrpSpPr>
        <p:grpSpPr>
          <a:xfrm>
            <a:off x="1911978" y="381001"/>
            <a:ext cx="3065929" cy="1532963"/>
            <a:chOff x="1911978" y="381001"/>
            <a:chExt cx="3065929" cy="1532963"/>
          </a:xfrm>
        </p:grpSpPr>
        <p:sp>
          <p:nvSpPr>
            <p:cNvPr id="11" name="Rectangle 10"/>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11978" y="381001"/>
              <a:ext cx="1532963" cy="1532963"/>
            </a:xfrm>
            <a:prstGeom prst="rect">
              <a:avLst/>
            </a:prstGeom>
          </p:spPr>
        </p:pic>
        <p:pic>
          <p:nvPicPr>
            <p:cNvPr id="3" name="Pictur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09026" y="381001"/>
              <a:ext cx="1532963" cy="1532963"/>
            </a:xfrm>
            <a:prstGeom prst="rect">
              <a:avLst/>
            </a:prstGeom>
          </p:spPr>
        </p:pic>
      </p:grpSp>
      <p:sp>
        <p:nvSpPr>
          <p:cNvPr id="10" name="Title 1"/>
          <p:cNvSpPr>
            <a:spLocks noGrp="1"/>
          </p:cNvSpPr>
          <p:nvPr>
            <p:ph type="ctrTitle" hasCustomPrompt="1"/>
          </p:nvPr>
        </p:nvSpPr>
        <p:spPr>
          <a:xfrm>
            <a:off x="762001" y="1913963"/>
            <a:ext cx="6457666"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14" name="Subtitle 2"/>
          <p:cNvSpPr>
            <a:spLocks noGrp="1"/>
          </p:cNvSpPr>
          <p:nvPr>
            <p:ph type="subTitle" idx="1" hasCustomPrompt="1"/>
          </p:nvPr>
        </p:nvSpPr>
        <p:spPr>
          <a:xfrm>
            <a:off x="762000" y="4619295"/>
            <a:ext cx="6457667"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CEBF2"/>
                </a:solidFill>
                <a:latin typeface="Roboto" charset="0"/>
                <a:ea typeface="Roboto" charset="0"/>
                <a:cs typeface="Robot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Tree>
    <p:extLst>
      <p:ext uri="{BB962C8B-B14F-4D97-AF65-F5344CB8AC3E}">
        <p14:creationId xmlns:p14="http://schemas.microsoft.com/office/powerpoint/2010/main" val="31347379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0" name="Title 1"/>
          <p:cNvSpPr>
            <a:spLocks noGrp="1"/>
          </p:cNvSpPr>
          <p:nvPr>
            <p:ph type="ctrTitle" hasCustomPrompt="1"/>
          </p:nvPr>
        </p:nvSpPr>
        <p:spPr>
          <a:xfrm>
            <a:off x="762001" y="1913963"/>
            <a:ext cx="6457666"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11" name="Subtitle 2"/>
          <p:cNvSpPr>
            <a:spLocks noGrp="1"/>
          </p:cNvSpPr>
          <p:nvPr>
            <p:ph type="subTitle" idx="1" hasCustomPrompt="1"/>
          </p:nvPr>
        </p:nvSpPr>
        <p:spPr>
          <a:xfrm>
            <a:off x="762000" y="4619295"/>
            <a:ext cx="6457667"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CEBF2"/>
                </a:solidFill>
                <a:latin typeface="Roboto" charset="0"/>
                <a:ea typeface="Roboto" charset="0"/>
                <a:cs typeface="Robot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Tree>
    <p:extLst>
      <p:ext uri="{BB962C8B-B14F-4D97-AF65-F5344CB8AC3E}">
        <p14:creationId xmlns:p14="http://schemas.microsoft.com/office/powerpoint/2010/main" val="35739836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Title 1"/>
          <p:cNvSpPr>
            <a:spLocks noGrp="1"/>
          </p:cNvSpPr>
          <p:nvPr>
            <p:ph type="ctrTitle" hasCustomPrompt="1"/>
          </p:nvPr>
        </p:nvSpPr>
        <p:spPr>
          <a:xfrm>
            <a:off x="762000" y="1913963"/>
            <a:ext cx="6870441"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7" name="Subtitle 2"/>
          <p:cNvSpPr>
            <a:spLocks noGrp="1"/>
          </p:cNvSpPr>
          <p:nvPr>
            <p:ph type="subTitle" idx="1" hasCustomPrompt="1"/>
          </p:nvPr>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CEBF2"/>
                </a:solidFill>
                <a:latin typeface="Roboto" charset="0"/>
                <a:ea typeface="Roboto" charset="0"/>
                <a:cs typeface="Robot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Tree>
    <p:extLst>
      <p:ext uri="{BB962C8B-B14F-4D97-AF65-F5344CB8AC3E}">
        <p14:creationId xmlns:p14="http://schemas.microsoft.com/office/powerpoint/2010/main" val="13734440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5" name="Picture 4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0"/>
            <a:ext cx="12192002" cy="6860033"/>
          </a:xfrm>
          <a:prstGeom prst="rect">
            <a:avLst/>
          </a:prstGeom>
        </p:spPr>
      </p:pic>
      <p:sp>
        <p:nvSpPr>
          <p:cNvPr id="10" name="Rectangle 9"/>
          <p:cNvSpPr/>
          <p:nvPr userDrawn="1"/>
        </p:nvSpPr>
        <p:spPr>
          <a:xfrm>
            <a:off x="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62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52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28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3048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3810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2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5334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6096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6858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7620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8382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14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990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10668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11430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5400000">
            <a:off x="0" y="762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rot="5400000">
            <a:off x="0" y="1524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rot="5400000">
            <a:off x="0" y="2286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rot="5400000">
            <a:off x="-1" y="3048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rot="5400000">
            <a:off x="-1" y="3810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rot="5400000">
            <a:off x="-1" y="4572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rot="5400000">
            <a:off x="-1" y="5334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rot="5400000">
            <a:off x="-1" y="6096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1" y="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380999" y="381000"/>
            <a:ext cx="381000"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1911977" y="-1"/>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1" y="1904999"/>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1811000" y="647700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379010" y="2100714"/>
            <a:ext cx="185285" cy="18528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379010" y="1913964"/>
            <a:ext cx="185285" cy="18528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ubtitle 2"/>
          <p:cNvSpPr>
            <a:spLocks noGrp="1"/>
          </p:cNvSpPr>
          <p:nvPr>
            <p:ph type="subTitle" idx="1" hasCustomPrompt="1"/>
          </p:nvPr>
        </p:nvSpPr>
        <p:spPr>
          <a:xfrm>
            <a:off x="762000" y="4619295"/>
            <a:ext cx="7949514" cy="575441"/>
          </a:xfrm>
          <a:prstGeom prst="rect">
            <a:avLst/>
          </a:prstGeom>
        </p:spPr>
        <p:txBody>
          <a:bodyPr anchor="ctr">
            <a:noAutofit/>
          </a:bodyPr>
          <a:lstStyle>
            <a:lvl1pPr marL="0" indent="0" algn="l">
              <a:buNone/>
              <a:defRPr sz="3200" b="0" i="0" baseline="0">
                <a:solidFill>
                  <a:srgbClr val="C3E1E4"/>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2" cy="6860033"/>
          </a:xfrm>
          <a:prstGeom prst="rect">
            <a:avLst/>
          </a:prstGeom>
        </p:spPr>
      </p:pic>
      <p:pic>
        <p:nvPicPr>
          <p:cNvPr id="39" name="Picture 3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9012" y="381001"/>
            <a:ext cx="1532963" cy="1532963"/>
          </a:xfrm>
          <a:prstGeom prst="rect">
            <a:avLst/>
          </a:prstGeom>
        </p:spPr>
      </p:pic>
      <p:sp>
        <p:nvSpPr>
          <p:cNvPr id="46" name="Rectangle 45"/>
          <p:cNvSpPr/>
          <p:nvPr userDrawn="1"/>
        </p:nvSpPr>
        <p:spPr>
          <a:xfrm>
            <a:off x="4384988" y="973905"/>
            <a:ext cx="3054978" cy="152848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5"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762000" y="6093967"/>
            <a:ext cx="770268" cy="76403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ubtitle 2"/>
          <p:cNvSpPr txBox="1">
            <a:spLocks/>
          </p:cNvSpPr>
          <p:nvPr userDrawn="1"/>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kern="1200" baseline="0">
                <a:solidFill>
                  <a:schemeClr val="bg1"/>
                </a:solidFill>
                <a:latin typeface="Roboto Medium" charset="0"/>
                <a:ea typeface="Roboto Medium" charset="0"/>
                <a:cs typeface="Roboto Medium"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dirty="0" err="1">
                <a:solidFill>
                  <a:srgbClr val="CCE2ED"/>
                </a:solidFill>
              </a:rPr>
              <a:t>SubHeader</a:t>
            </a:r>
            <a:endParaRPr lang="en-US" dirty="0">
              <a:solidFill>
                <a:srgbClr val="CCE2ED"/>
              </a:solidFill>
            </a:endParaRPr>
          </a:p>
        </p:txBody>
      </p:sp>
    </p:spTree>
    <p:extLst>
      <p:ext uri="{BB962C8B-B14F-4D97-AF65-F5344CB8AC3E}">
        <p14:creationId xmlns:p14="http://schemas.microsoft.com/office/powerpoint/2010/main" val="1926927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4" name="Rectangle 3"/>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DCEBF2"/>
                </a:solidFill>
              </a:rPr>
              <a:t>‹#›</a:t>
            </a:fld>
            <a:endParaRPr lang="en-US" sz="1200" dirty="0">
              <a:solidFill>
                <a:srgbClr val="DCEBF2"/>
              </a:solidFill>
            </a:endParaRPr>
          </a:p>
        </p:txBody>
      </p:sp>
      <p:sp>
        <p:nvSpPr>
          <p:cNvPr id="18" name="TextBox 17"/>
          <p:cNvSpPr txBox="1"/>
          <p:nvPr userDrawn="1"/>
        </p:nvSpPr>
        <p:spPr>
          <a:xfrm rot="16200000">
            <a:off x="-944549" y="3680840"/>
            <a:ext cx="4180090" cy="646331"/>
          </a:xfrm>
          <a:prstGeom prst="rect">
            <a:avLst/>
          </a:prstGeom>
          <a:noFill/>
        </p:spPr>
        <p:txBody>
          <a:bodyPr wrap="square" rtlCol="0">
            <a:spAutoFit/>
          </a:bodyPr>
          <a:lstStyle/>
          <a:p>
            <a:pPr algn="l">
              <a:lnSpc>
                <a:spcPct val="100000"/>
              </a:lnSpc>
            </a:pPr>
            <a:r>
              <a:rPr lang="en-US" sz="1200" b="0" i="0" dirty="0">
                <a:solidFill>
                  <a:srgbClr val="DCEBF2"/>
                </a:solidFill>
                <a:latin typeface="Roboto Medium" charset="0"/>
                <a:ea typeface="Roboto Medium" charset="0"/>
                <a:cs typeface="Roboto Medium" charset="0"/>
              </a:rPr>
              <a:t>US: </a:t>
            </a:r>
            <a:r>
              <a:rPr lang="en-US" sz="1200" b="0" i="0" dirty="0">
                <a:solidFill>
                  <a:srgbClr val="DCEBF2"/>
                </a:solidFill>
                <a:latin typeface="Roboto Light" charset="0"/>
                <a:ea typeface="Roboto Light" charset="0"/>
                <a:cs typeface="Roboto Light" charset="0"/>
              </a:rPr>
              <a:t>Michal Grebac .. </a:t>
            </a:r>
            <a:r>
              <a:rPr lang="en-US" sz="1200" b="0" i="0" dirty="0">
                <a:solidFill>
                  <a:srgbClr val="DCEBF2"/>
                </a:solidFill>
                <a:latin typeface="Roboto Light" charset="0"/>
                <a:ea typeface="Roboto Light" charset="0"/>
                <a:cs typeface="Roboto Light" charset="0"/>
                <a:hlinkClick r:id="rId3"/>
              </a:rPr>
              <a:t>mgrebac@2Ring.com</a:t>
            </a:r>
            <a:r>
              <a:rPr lang="en-US" sz="1200" b="0" i="0" dirty="0">
                <a:solidFill>
                  <a:srgbClr val="DCEBF2"/>
                </a:solidFill>
                <a:latin typeface="Roboto Light" charset="0"/>
                <a:ea typeface="Roboto Light" charset="0"/>
                <a:cs typeface="Roboto Light" charset="0"/>
              </a:rPr>
              <a:t>  </a:t>
            </a:r>
          </a:p>
          <a:p>
            <a:pPr algn="l">
              <a:lnSpc>
                <a:spcPct val="100000"/>
              </a:lnSpc>
            </a:pPr>
            <a:r>
              <a:rPr lang="en-US" sz="1200" b="0" i="0" dirty="0">
                <a:solidFill>
                  <a:srgbClr val="DCEBF2"/>
                </a:solidFill>
                <a:latin typeface="Roboto Medium" charset="0"/>
                <a:ea typeface="Roboto Medium" charset="0"/>
                <a:cs typeface="Roboto Medium" charset="0"/>
              </a:rPr>
              <a:t>EMEAR: </a:t>
            </a:r>
            <a:r>
              <a:rPr lang="en-US" sz="1200" b="0" i="0" dirty="0">
                <a:solidFill>
                  <a:srgbClr val="DCEBF2"/>
                </a:solidFill>
                <a:latin typeface="Roboto Light" charset="0"/>
                <a:ea typeface="Roboto Light" charset="0"/>
                <a:cs typeface="Roboto Light" charset="0"/>
              </a:rPr>
              <a:t>Thijs </a:t>
            </a:r>
            <a:r>
              <a:rPr lang="en-US" sz="1200" b="0" i="0" dirty="0" err="1">
                <a:solidFill>
                  <a:srgbClr val="DCEBF2"/>
                </a:solidFill>
                <a:latin typeface="Roboto Light" charset="0"/>
                <a:ea typeface="Roboto Light" charset="0"/>
                <a:cs typeface="Roboto Light" charset="0"/>
              </a:rPr>
              <a:t>Koolaard</a:t>
            </a:r>
            <a:r>
              <a:rPr lang="en-US" sz="1200" b="0" i="0" dirty="0">
                <a:solidFill>
                  <a:srgbClr val="DCEBF2"/>
                </a:solidFill>
                <a:latin typeface="Roboto Light" charset="0"/>
                <a:ea typeface="Roboto Light" charset="0"/>
                <a:cs typeface="Roboto Light" charset="0"/>
              </a:rPr>
              <a:t> .. </a:t>
            </a:r>
            <a:r>
              <a:rPr lang="en-US" sz="1200" b="0" i="0" dirty="0">
                <a:solidFill>
                  <a:srgbClr val="DCEBF2"/>
                </a:solidFill>
                <a:latin typeface="Roboto Light" charset="0"/>
                <a:ea typeface="Roboto Light" charset="0"/>
                <a:cs typeface="Roboto Light" charset="0"/>
                <a:hlinkClick r:id="rId4"/>
              </a:rPr>
              <a:t>Thijs.Koolaard@2ring.com</a:t>
            </a:r>
            <a:r>
              <a:rPr lang="en-US" sz="1200" dirty="0">
                <a:solidFill>
                  <a:srgbClr val="DCEBF2"/>
                </a:solidFill>
                <a:latin typeface="Roboto" charset="0"/>
                <a:ea typeface="Roboto" charset="0"/>
                <a:cs typeface="Roboto" charset="0"/>
              </a:rPr>
              <a:t> </a:t>
            </a:r>
          </a:p>
          <a:p>
            <a:pPr algn="l">
              <a:lnSpc>
                <a:spcPct val="100000"/>
              </a:lnSpc>
            </a:pPr>
            <a:r>
              <a:rPr lang="en-US" sz="1200" b="0" i="0" dirty="0">
                <a:solidFill>
                  <a:srgbClr val="DCEBF2"/>
                </a:solidFill>
                <a:latin typeface="Roboto Medium" charset="0"/>
                <a:ea typeface="Roboto Medium" charset="0"/>
                <a:cs typeface="Roboto Medium" charset="0"/>
              </a:rPr>
              <a:t>LATAM &amp; APAC: </a:t>
            </a:r>
            <a:r>
              <a:rPr lang="en-US" sz="1200" b="0" i="0" dirty="0">
                <a:solidFill>
                  <a:srgbClr val="DCEBF2"/>
                </a:solidFill>
                <a:latin typeface="Roboto Light" charset="0"/>
                <a:ea typeface="Roboto Light" charset="0"/>
                <a:cs typeface="Roboto Light" charset="0"/>
              </a:rPr>
              <a:t>Jawad Shoaib .. </a:t>
            </a:r>
            <a:r>
              <a:rPr lang="en-US" sz="1200" b="0" i="0" dirty="0">
                <a:solidFill>
                  <a:srgbClr val="DCEBF2"/>
                </a:solidFill>
                <a:latin typeface="Roboto Light" charset="0"/>
                <a:ea typeface="Roboto Light" charset="0"/>
                <a:cs typeface="Roboto Light" charset="0"/>
                <a:hlinkClick r:id="rId5"/>
              </a:rPr>
              <a:t>jawad@2Ring.com</a:t>
            </a:r>
            <a:r>
              <a:rPr lang="en-US" sz="1200" b="0" i="0" dirty="0">
                <a:solidFill>
                  <a:srgbClr val="DCEBF2"/>
                </a:solidFill>
                <a:latin typeface="Roboto Light" charset="0"/>
                <a:ea typeface="Roboto Light" charset="0"/>
                <a:cs typeface="Roboto Light" charset="0"/>
              </a:rPr>
              <a:t> </a:t>
            </a:r>
          </a:p>
        </p:txBody>
      </p:sp>
      <p:sp>
        <p:nvSpPr>
          <p:cNvPr id="13"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3584977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4" name="Rectangle 3"/>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DCEBF2"/>
                </a:solidFill>
              </a:rPr>
              <a:t>‹#›</a:t>
            </a:fld>
            <a:endParaRPr lang="en-US" sz="1200" dirty="0">
              <a:solidFill>
                <a:srgbClr val="DCEBF2"/>
              </a:solidFill>
            </a:endParaRPr>
          </a:p>
        </p:txBody>
      </p:sp>
      <p:sp>
        <p:nvSpPr>
          <p:cNvPr id="13"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1818761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4" name="Rectangle 3"/>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DCEBF2"/>
                </a:solidFill>
              </a:rPr>
              <a:t>‹#›</a:t>
            </a:fld>
            <a:endParaRPr lang="en-US" sz="1200" dirty="0">
              <a:solidFill>
                <a:srgbClr val="DCEBF2"/>
              </a:solidFill>
            </a:endParaRPr>
          </a:p>
        </p:txBody>
      </p:sp>
      <p:sp>
        <p:nvSpPr>
          <p:cNvPr id="13"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9059216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5_Custom Layout">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Tree>
    <p:extLst>
      <p:ext uri="{BB962C8B-B14F-4D97-AF65-F5344CB8AC3E}">
        <p14:creationId xmlns:p14="http://schemas.microsoft.com/office/powerpoint/2010/main" val="37573540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4" name="Rectangle 13"/>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Tree>
    <p:extLst>
      <p:ext uri="{BB962C8B-B14F-4D97-AF65-F5344CB8AC3E}">
        <p14:creationId xmlns:p14="http://schemas.microsoft.com/office/powerpoint/2010/main" val="22328887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DCE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Tree>
    <p:extLst>
      <p:ext uri="{BB962C8B-B14F-4D97-AF65-F5344CB8AC3E}">
        <p14:creationId xmlns:p14="http://schemas.microsoft.com/office/powerpoint/2010/main" val="23669915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CCE2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Tree>
    <p:extLst>
      <p:ext uri="{BB962C8B-B14F-4D97-AF65-F5344CB8AC3E}">
        <p14:creationId xmlns:p14="http://schemas.microsoft.com/office/powerpoint/2010/main" val="42177465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8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Tree>
    <p:extLst>
      <p:ext uri="{BB962C8B-B14F-4D97-AF65-F5344CB8AC3E}">
        <p14:creationId xmlns:p14="http://schemas.microsoft.com/office/powerpoint/2010/main" val="16548548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9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Tree>
    <p:extLst>
      <p:ext uri="{BB962C8B-B14F-4D97-AF65-F5344CB8AC3E}">
        <p14:creationId xmlns:p14="http://schemas.microsoft.com/office/powerpoint/2010/main" val="18858982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0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96B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7" name="Rectangle 6"/>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Tree>
    <p:extLst>
      <p:ext uri="{BB962C8B-B14F-4D97-AF65-F5344CB8AC3E}">
        <p14:creationId xmlns:p14="http://schemas.microsoft.com/office/powerpoint/2010/main" val="29715445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1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85B5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Tree>
    <p:extLst>
      <p:ext uri="{BB962C8B-B14F-4D97-AF65-F5344CB8AC3E}">
        <p14:creationId xmlns:p14="http://schemas.microsoft.com/office/powerpoint/2010/main" val="37950885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2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73A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Tree>
    <p:extLst>
      <p:ext uri="{BB962C8B-B14F-4D97-AF65-F5344CB8AC3E}">
        <p14:creationId xmlns:p14="http://schemas.microsoft.com/office/powerpoint/2010/main" val="5802930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3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61A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Tree>
    <p:extLst>
      <p:ext uri="{BB962C8B-B14F-4D97-AF65-F5344CB8AC3E}">
        <p14:creationId xmlns:p14="http://schemas.microsoft.com/office/powerpoint/2010/main" val="38381204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4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8" name="Rectangle 7"/>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Tree>
    <p:extLst>
      <p:ext uri="{BB962C8B-B14F-4D97-AF65-F5344CB8AC3E}">
        <p14:creationId xmlns:p14="http://schemas.microsoft.com/office/powerpoint/2010/main" val="17651370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4" name="Rectangle 3"/>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4" name="TextBox 13"/>
          <p:cNvSpPr txBox="1"/>
          <p:nvPr userDrawn="1"/>
        </p:nvSpPr>
        <p:spPr>
          <a:xfrm rot="16200000">
            <a:off x="-934821" y="3420929"/>
            <a:ext cx="4180090" cy="1166153"/>
          </a:xfrm>
          <a:prstGeom prst="rect">
            <a:avLst/>
          </a:prstGeom>
          <a:noFill/>
        </p:spPr>
        <p:txBody>
          <a:bodyPr wrap="square" rtlCol="0">
            <a:spAutoFit/>
          </a:bodyPr>
          <a:lstStyle/>
          <a:p>
            <a:pPr algn="l">
              <a:lnSpc>
                <a:spcPct val="150000"/>
              </a:lnSpc>
            </a:pPr>
            <a:r>
              <a:rPr lang="en-US" sz="1200" b="0" i="0" dirty="0">
                <a:solidFill>
                  <a:srgbClr val="DCEBF2"/>
                </a:solidFill>
                <a:latin typeface="Roboto Medium" charset="0"/>
                <a:ea typeface="Roboto Medium" charset="0"/>
                <a:cs typeface="Roboto Medium" charset="0"/>
              </a:rPr>
              <a:t>US &amp; Canada </a:t>
            </a:r>
            <a:r>
              <a:rPr lang="en-US" sz="1200" b="0" i="0" dirty="0">
                <a:solidFill>
                  <a:srgbClr val="DCEBF2"/>
                </a:solidFill>
                <a:latin typeface="Roboto Light" charset="0"/>
                <a:ea typeface="Roboto Light" charset="0"/>
                <a:cs typeface="Roboto Light" charset="0"/>
              </a:rPr>
              <a:t> .. </a:t>
            </a:r>
            <a:r>
              <a:rPr lang="en-US" sz="1200" b="0" i="0" dirty="0">
                <a:solidFill>
                  <a:srgbClr val="DCEBF2"/>
                </a:solidFill>
                <a:latin typeface="Roboto Light" charset="0"/>
                <a:ea typeface="Roboto Light" charset="0"/>
                <a:cs typeface="Roboto Light" charset="0"/>
                <a:hlinkClick r:id="rId3"/>
              </a:rPr>
              <a:t>MGrebac@2Ringc.om</a:t>
            </a:r>
            <a:r>
              <a:rPr lang="en-US" sz="1200" b="0" i="0" dirty="0">
                <a:solidFill>
                  <a:srgbClr val="DCEBF2"/>
                </a:solidFill>
                <a:latin typeface="Roboto Light" charset="0"/>
                <a:ea typeface="Roboto Light" charset="0"/>
                <a:cs typeface="Roboto Light" charset="0"/>
              </a:rPr>
              <a:t> </a:t>
            </a:r>
            <a:endParaRPr lang="en-US" sz="1200" b="1" i="0" dirty="0">
              <a:solidFill>
                <a:srgbClr val="DCEBF2"/>
              </a:solidFill>
              <a:latin typeface="Roboto Light" charset="0"/>
              <a:ea typeface="Roboto Light" charset="0"/>
              <a:cs typeface="Roboto Light"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200" b="0" i="0" dirty="0">
                <a:solidFill>
                  <a:srgbClr val="DCEBF2"/>
                </a:solidFill>
                <a:latin typeface="Roboto Light" charset="0"/>
                <a:ea typeface="Roboto Light" charset="0"/>
                <a:cs typeface="Roboto Light" charset="0"/>
              </a:rPr>
              <a:t>UK &amp; Ireland  ..</a:t>
            </a:r>
            <a:r>
              <a:rPr lang="en-US" sz="1200" b="1" i="0" dirty="0">
                <a:solidFill>
                  <a:srgbClr val="DCEBF2"/>
                </a:solidFill>
                <a:latin typeface="Roboto Light" charset="0"/>
                <a:ea typeface="Roboto Light" charset="0"/>
                <a:cs typeface="Roboto Light" charset="0"/>
              </a:rPr>
              <a:t> </a:t>
            </a:r>
            <a:r>
              <a:rPr lang="en-US" sz="1200" b="0" i="0" dirty="0">
                <a:solidFill>
                  <a:srgbClr val="DCEBF2"/>
                </a:solidFill>
                <a:latin typeface="Roboto Light" charset="0"/>
                <a:ea typeface="Roboto Light" charset="0"/>
                <a:cs typeface="Roboto Light" charset="0"/>
                <a:hlinkClick r:id="rId4"/>
              </a:rPr>
              <a:t>Kevin.Schleising@2Ring.com</a:t>
            </a:r>
            <a:r>
              <a:rPr lang="en-US" sz="1200" b="0" i="0" dirty="0">
                <a:solidFill>
                  <a:srgbClr val="DCEBF2"/>
                </a:solidFill>
                <a:latin typeface="Roboto Light" charset="0"/>
                <a:ea typeface="Roboto Light" charset="0"/>
                <a:cs typeface="Roboto Light"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200" b="0" i="0" dirty="0">
                <a:solidFill>
                  <a:srgbClr val="DCEBF2"/>
                </a:solidFill>
                <a:latin typeface="Roboto Medium" charset="0"/>
                <a:ea typeface="Roboto Medium" charset="0"/>
                <a:cs typeface="Roboto Medium" charset="0"/>
              </a:rPr>
              <a:t>Europe West &amp; North </a:t>
            </a:r>
            <a:r>
              <a:rPr lang="en-US" sz="1200" b="0" i="0" dirty="0">
                <a:solidFill>
                  <a:srgbClr val="DCEBF2"/>
                </a:solidFill>
                <a:latin typeface="Roboto Light" panose="02000000000000000000" pitchFamily="2" charset="0"/>
                <a:ea typeface="Roboto Light" panose="02000000000000000000" pitchFamily="2" charset="0"/>
                <a:cs typeface="Roboto Medium" charset="0"/>
              </a:rPr>
              <a:t>..</a:t>
            </a:r>
            <a:r>
              <a:rPr lang="en-US" sz="1200" b="0" i="0" dirty="0">
                <a:solidFill>
                  <a:srgbClr val="DCEBF2"/>
                </a:solidFill>
                <a:latin typeface="Roboto Medium" charset="0"/>
                <a:ea typeface="Roboto Medium" charset="0"/>
                <a:cs typeface="Roboto Medium" charset="0"/>
              </a:rPr>
              <a:t> </a:t>
            </a:r>
            <a:r>
              <a:rPr lang="en-US" sz="1200" b="0" i="0" dirty="0">
                <a:solidFill>
                  <a:srgbClr val="DCEBF2"/>
                </a:solidFill>
                <a:latin typeface="Roboto Light" charset="0"/>
                <a:ea typeface="Roboto Light" charset="0"/>
                <a:cs typeface="Roboto Light" charset="0"/>
                <a:hlinkClick r:id="rId5"/>
              </a:rPr>
              <a:t>Thijs.Koolaard@2Ring.com</a:t>
            </a:r>
            <a:r>
              <a:rPr lang="en-US" sz="1200" dirty="0">
                <a:solidFill>
                  <a:srgbClr val="DCEBF2"/>
                </a:solidFill>
                <a:latin typeface="Roboto" charset="0"/>
                <a:ea typeface="Roboto" charset="0"/>
                <a:cs typeface="Roboto"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200" b="0" i="0" dirty="0">
                <a:solidFill>
                  <a:srgbClr val="DCEBF2"/>
                </a:solidFill>
                <a:latin typeface="Roboto Light" charset="0"/>
                <a:ea typeface="Roboto Light" charset="0"/>
                <a:cs typeface="Roboto Light" charset="0"/>
              </a:rPr>
              <a:t>Europe East &amp; South + MEAR .. </a:t>
            </a:r>
            <a:r>
              <a:rPr lang="en-US" sz="1200" b="0" i="0" dirty="0">
                <a:solidFill>
                  <a:srgbClr val="DCEBF2"/>
                </a:solidFill>
                <a:latin typeface="Roboto Light" charset="0"/>
                <a:ea typeface="Roboto Light" charset="0"/>
                <a:cs typeface="Roboto Light" charset="0"/>
                <a:hlinkClick r:id="rId6"/>
              </a:rPr>
              <a:t>Peter.Kolenic@2Ring.com</a:t>
            </a:r>
            <a:r>
              <a:rPr lang="en-US" sz="1200" b="0" i="0" dirty="0">
                <a:solidFill>
                  <a:srgbClr val="DCEBF2"/>
                </a:solidFill>
                <a:latin typeface="Roboto Light" charset="0"/>
                <a:ea typeface="Roboto Light" charset="0"/>
                <a:cs typeface="Roboto Light" charset="0"/>
              </a:rPr>
              <a:t> </a:t>
            </a:r>
          </a:p>
        </p:txBody>
      </p:sp>
      <p:sp>
        <p:nvSpPr>
          <p:cNvPr id="15"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535549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5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4" name="Rectangle 3"/>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5"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84583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6_Custom Layout">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4" name="Rectangle 3"/>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5"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302227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60901"/>
            <a:ext cx="12192000" cy="6855416"/>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93103" y="707669"/>
            <a:ext cx="5416681" cy="674676"/>
          </a:xfrm>
          <a:prstGeom prst="rect">
            <a:avLst/>
          </a:prstGeom>
        </p:spPr>
      </p:pic>
      <p:sp>
        <p:nvSpPr>
          <p:cNvPr id="2" name="Rectangle 1"/>
          <p:cNvSpPr/>
          <p:nvPr userDrawn="1"/>
        </p:nvSpPr>
        <p:spPr>
          <a:xfrm>
            <a:off x="1911978" y="1922141"/>
            <a:ext cx="9899032" cy="1143224"/>
          </a:xfrm>
          <a:prstGeom prst="rect">
            <a:avLst/>
          </a:prstGeom>
          <a:solidFill>
            <a:srgbClr val="85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8" y="3058703"/>
            <a:ext cx="9899022" cy="1143224"/>
          </a:xfrm>
          <a:prstGeom prst="rect">
            <a:avLst/>
          </a:prstGeom>
          <a:solidFill>
            <a:srgbClr val="96B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911978" y="4195266"/>
            <a:ext cx="9899022" cy="1143224"/>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1911978" y="5331828"/>
            <a:ext cx="9899022" cy="1143224"/>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0" name="Rectangle 9"/>
          <p:cNvSpPr/>
          <p:nvPr userDrawn="1"/>
        </p:nvSpPr>
        <p:spPr>
          <a:xfrm>
            <a:off x="193727" y="259355"/>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44126" y="6670132"/>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charset="0"/>
              <a:ea typeface="Roboto" charset="0"/>
              <a:cs typeface="Roboto" charset="0"/>
            </a:endParaRPr>
          </a:p>
        </p:txBody>
      </p:sp>
      <p:sp>
        <p:nvSpPr>
          <p:cNvPr id="21" name="TextBox 20"/>
          <p:cNvSpPr txBox="1"/>
          <p:nvPr userDrawn="1"/>
        </p:nvSpPr>
        <p:spPr>
          <a:xfrm>
            <a:off x="5228284" y="2068825"/>
            <a:ext cx="1116419" cy="861774"/>
          </a:xfrm>
          <a:prstGeom prst="rect">
            <a:avLst/>
          </a:prstGeom>
          <a:noFill/>
        </p:spPr>
        <p:txBody>
          <a:bodyPr wrap="square" rtlCol="0">
            <a:spAutoFit/>
          </a:bodyPr>
          <a:lstStyle/>
          <a:p>
            <a:endParaRPr lang="en-US" sz="1000" dirty="0">
              <a:solidFill>
                <a:srgbClr val="DCEBF2"/>
              </a:solidFill>
              <a:latin typeface="Roboto" charset="0"/>
              <a:ea typeface="Roboto" charset="0"/>
              <a:cs typeface="Roboto" charset="0"/>
            </a:endParaRPr>
          </a:p>
          <a:p>
            <a:endParaRPr lang="en-US" sz="1000" dirty="0">
              <a:solidFill>
                <a:srgbClr val="DCEBF2"/>
              </a:solidFill>
              <a:latin typeface="Roboto" charset="0"/>
              <a:ea typeface="Roboto" charset="0"/>
              <a:cs typeface="Roboto" charset="0"/>
            </a:endParaRPr>
          </a:p>
          <a:p>
            <a:r>
              <a:rPr lang="en-US" sz="1000" dirty="0">
                <a:solidFill>
                  <a:srgbClr val="DCEBF2"/>
                </a:solidFill>
                <a:latin typeface="Roboto" charset="0"/>
                <a:ea typeface="Roboto" charset="0"/>
                <a:cs typeface="Roboto" charset="0"/>
              </a:rPr>
              <a:t>OFFICE</a:t>
            </a:r>
          </a:p>
          <a:p>
            <a:r>
              <a:rPr lang="en-US" sz="1000" dirty="0">
                <a:solidFill>
                  <a:srgbClr val="DCEBF2"/>
                </a:solidFill>
                <a:latin typeface="Roboto" charset="0"/>
                <a:ea typeface="Roboto" charset="0"/>
                <a:cs typeface="Roboto" charset="0"/>
              </a:rPr>
              <a:t>MOBILE</a:t>
            </a:r>
          </a:p>
          <a:p>
            <a:r>
              <a:rPr lang="en-US" sz="1000" dirty="0">
                <a:solidFill>
                  <a:srgbClr val="DCEBF2"/>
                </a:solidFill>
                <a:latin typeface="Roboto" charset="0"/>
                <a:ea typeface="Roboto" charset="0"/>
                <a:cs typeface="Roboto" charset="0"/>
              </a:rPr>
              <a:t>EMAIL</a:t>
            </a:r>
          </a:p>
        </p:txBody>
      </p:sp>
      <p:sp>
        <p:nvSpPr>
          <p:cNvPr id="22" name="TextBox 21"/>
          <p:cNvSpPr txBox="1"/>
          <p:nvPr userDrawn="1"/>
        </p:nvSpPr>
        <p:spPr>
          <a:xfrm>
            <a:off x="9185210" y="3202758"/>
            <a:ext cx="2261192"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rgbClr val="DCEBF2"/>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 (2) 5822 4379</a:t>
            </a:r>
          </a:p>
          <a:p>
            <a:pPr>
              <a:lnSpc>
                <a:spcPct val="100000"/>
              </a:lnSpc>
            </a:pPr>
            <a:r>
              <a:rPr lang="en-US" sz="1000" baseline="0" noProof="0" dirty="0">
                <a:solidFill>
                  <a:schemeClr val="bg1"/>
                </a:solidFill>
                <a:latin typeface="Roboto" charset="0"/>
                <a:ea typeface="Roboto" charset="0"/>
                <a:cs typeface="Roboto" charset="0"/>
              </a:rPr>
              <a:t>+421 (903) 500 494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4"/>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23" name="TextBox 22"/>
          <p:cNvSpPr txBox="1"/>
          <p:nvPr userDrawn="1"/>
        </p:nvSpPr>
        <p:spPr>
          <a:xfrm>
            <a:off x="9182934" y="2068825"/>
            <a:ext cx="226119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Thijs Koolaard</a:t>
            </a:r>
          </a:p>
          <a:p>
            <a:r>
              <a:rPr lang="en-US" sz="1000" noProof="0" dirty="0">
                <a:solidFill>
                  <a:srgbClr val="DCEBF2"/>
                </a:solidFill>
                <a:latin typeface="Roboto" charset="0"/>
                <a:ea typeface="Roboto" charset="0"/>
                <a:cs typeface="Roboto" charset="0"/>
              </a:rPr>
              <a:t>Channel Development Manager</a:t>
            </a:r>
          </a:p>
          <a:p>
            <a:r>
              <a:rPr lang="en-US" sz="1000" baseline="0" noProof="0" dirty="0">
                <a:solidFill>
                  <a:schemeClr val="bg1"/>
                </a:solidFill>
                <a:latin typeface="Roboto" charset="0"/>
                <a:ea typeface="Roboto" charset="0"/>
                <a:cs typeface="Roboto" charset="0"/>
              </a:rPr>
              <a:t>+421 (2) 5822 4471</a:t>
            </a:r>
          </a:p>
          <a:p>
            <a:r>
              <a:rPr lang="en-US" sz="1000" baseline="0" noProof="0" dirty="0">
                <a:solidFill>
                  <a:schemeClr val="bg1"/>
                </a:solidFill>
                <a:latin typeface="Roboto" charset="0"/>
                <a:ea typeface="Roboto" charset="0"/>
                <a:cs typeface="Roboto" charset="0"/>
              </a:rPr>
              <a:t>+421 (918) 858056 </a:t>
            </a:r>
          </a:p>
          <a:p>
            <a:r>
              <a:rPr lang="en-US" sz="1000" baseline="0" noProof="0" dirty="0">
                <a:solidFill>
                  <a:schemeClr val="bg2">
                    <a:lumMod val="10000"/>
                  </a:schemeClr>
                </a:solidFill>
                <a:latin typeface="Roboto" charset="0"/>
                <a:ea typeface="Roboto" charset="0"/>
                <a:cs typeface="Roboto" charset="0"/>
                <a:hlinkClick r:id="rId5"/>
              </a:rPr>
              <a:t>Thijs.Koolaard@2Ring.com</a:t>
            </a:r>
            <a:r>
              <a:rPr lang="en-US" sz="1000" baseline="0" noProof="0" dirty="0">
                <a:solidFill>
                  <a:schemeClr val="bg2">
                    <a:lumMod val="10000"/>
                  </a:schemeClr>
                </a:solidFill>
                <a:latin typeface="Roboto" charset="0"/>
                <a:ea typeface="Roboto" charset="0"/>
                <a:cs typeface="Roboto" charset="0"/>
              </a:rPr>
              <a:t>  </a:t>
            </a:r>
          </a:p>
        </p:txBody>
      </p:sp>
      <p:sp>
        <p:nvSpPr>
          <p:cNvPr id="24" name="TextBox 23"/>
          <p:cNvSpPr txBox="1"/>
          <p:nvPr userDrawn="1"/>
        </p:nvSpPr>
        <p:spPr>
          <a:xfrm>
            <a:off x="5228284" y="3202759"/>
            <a:ext cx="1116419" cy="861774"/>
          </a:xfrm>
          <a:prstGeom prst="rect">
            <a:avLst/>
          </a:prstGeom>
          <a:noFill/>
        </p:spPr>
        <p:txBody>
          <a:bodyPr wrap="square" rtlCol="0">
            <a:spAutoFit/>
          </a:bodyPr>
          <a:lstStyle/>
          <a:p>
            <a:r>
              <a:rPr lang="en-US" sz="1000" dirty="0">
                <a:solidFill>
                  <a:srgbClr val="DCEBF2"/>
                </a:solidFill>
                <a:latin typeface="Roboto" charset="0"/>
                <a:ea typeface="Roboto" charset="0"/>
                <a:cs typeface="Roboto" charset="0"/>
              </a:rPr>
              <a:t>ADDRESS</a:t>
            </a:r>
          </a:p>
          <a:p>
            <a:endParaRPr lang="en-US" sz="1000" dirty="0">
              <a:solidFill>
                <a:srgbClr val="DCEBF2"/>
              </a:solidFill>
              <a:latin typeface="Roboto" charset="0"/>
              <a:ea typeface="Roboto" charset="0"/>
              <a:cs typeface="Roboto" charset="0"/>
            </a:endParaRPr>
          </a:p>
          <a:p>
            <a:r>
              <a:rPr lang="en-US" sz="1000" dirty="0">
                <a:solidFill>
                  <a:srgbClr val="DCEBF2"/>
                </a:solidFill>
                <a:latin typeface="Roboto" charset="0"/>
                <a:ea typeface="Roboto" charset="0"/>
                <a:cs typeface="Roboto" charset="0"/>
              </a:rPr>
              <a:t>PHONE</a:t>
            </a:r>
          </a:p>
          <a:p>
            <a:r>
              <a:rPr lang="en-US" sz="1000" dirty="0">
                <a:solidFill>
                  <a:srgbClr val="DCEBF2"/>
                </a:solidFill>
                <a:latin typeface="Roboto" charset="0"/>
                <a:ea typeface="Roboto" charset="0"/>
                <a:cs typeface="Roboto" charset="0"/>
              </a:rPr>
              <a:t>EMAIL</a:t>
            </a:r>
          </a:p>
          <a:p>
            <a:r>
              <a:rPr lang="en-US" sz="1000" dirty="0">
                <a:solidFill>
                  <a:srgbClr val="DCEBF2"/>
                </a:solidFill>
                <a:latin typeface="Roboto" charset="0"/>
                <a:ea typeface="Roboto" charset="0"/>
                <a:cs typeface="Roboto" charset="0"/>
              </a:rPr>
              <a:t>WWW</a:t>
            </a:r>
          </a:p>
        </p:txBody>
      </p:sp>
      <p:sp>
        <p:nvSpPr>
          <p:cNvPr id="25" name="TextBox 24"/>
          <p:cNvSpPr txBox="1"/>
          <p:nvPr userDrawn="1"/>
        </p:nvSpPr>
        <p:spPr>
          <a:xfrm>
            <a:off x="6344703"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Galvaniho</a:t>
            </a:r>
            <a:r>
              <a:rPr lang="en-US" sz="1000" noProof="0" dirty="0">
                <a:solidFill>
                  <a:schemeClr val="bg1"/>
                </a:solidFill>
                <a:latin typeface="Roboto" charset="0"/>
                <a:ea typeface="Roboto" charset="0"/>
                <a:cs typeface="Roboto" charset="0"/>
              </a:rPr>
              <a:t> 15/C</a:t>
            </a:r>
          </a:p>
          <a:p>
            <a:pPr>
              <a:lnSpc>
                <a:spcPct val="100000"/>
              </a:lnSpc>
            </a:pPr>
            <a:r>
              <a:rPr lang="en-US" sz="1000" noProof="0" dirty="0">
                <a:solidFill>
                  <a:schemeClr val="bg1"/>
                </a:solidFill>
                <a:latin typeface="Roboto" charset="0"/>
                <a:ea typeface="Roboto" charset="0"/>
                <a:cs typeface="Roboto" charset="0"/>
              </a:rPr>
              <a:t>821</a:t>
            </a:r>
            <a:r>
              <a:rPr lang="en-US" sz="1000" baseline="0" noProof="0" dirty="0">
                <a:solidFill>
                  <a:schemeClr val="bg1"/>
                </a:solidFill>
                <a:latin typeface="Roboto" charset="0"/>
                <a:ea typeface="Roboto" charset="0"/>
                <a:cs typeface="Roboto" charset="0"/>
              </a:rPr>
              <a:t> 04, Bratislava, Slovak Republic</a:t>
            </a:r>
            <a:endParaRPr lang="en-US" sz="1000" noProof="0" dirty="0">
              <a:solidFill>
                <a:schemeClr val="bg1"/>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 (2) 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2">
                    <a:lumMod val="10000"/>
                  </a:schemeClr>
                </a:solidFill>
                <a:latin typeface="Roboto" charset="0"/>
                <a:ea typeface="Roboto" charset="0"/>
                <a:cs typeface="Roboto" charset="0"/>
                <a:hlinkClick r:id="rId6"/>
              </a:rPr>
              <a:t>info@2Ring.com</a:t>
            </a:r>
            <a:r>
              <a:rPr lang="en-US" sz="1000" baseline="0" noProof="0" dirty="0">
                <a:solidFill>
                  <a:schemeClr val="bg2">
                    <a:lumMod val="10000"/>
                  </a:schemeClr>
                </a:solidFill>
                <a:latin typeface="Roboto" charset="0"/>
                <a:ea typeface="Roboto" charset="0"/>
                <a:cs typeface="Roboto" charset="0"/>
              </a:rPr>
              <a:t> </a:t>
            </a:r>
          </a:p>
          <a:p>
            <a:pPr>
              <a:lnSpc>
                <a:spcPct val="100000"/>
              </a:lnSpc>
            </a:pPr>
            <a:r>
              <a:rPr lang="en-US" sz="1000" baseline="0" noProof="0" dirty="0">
                <a:solidFill>
                  <a:schemeClr val="bg2">
                    <a:lumMod val="10000"/>
                  </a:schemeClr>
                </a:solidFill>
                <a:latin typeface="Roboto" charset="0"/>
                <a:ea typeface="Roboto" charset="0"/>
                <a:cs typeface="Roboto" charset="0"/>
                <a:hlinkClick r:id="rId7"/>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26" name="TextBox 25"/>
          <p:cNvSpPr txBox="1"/>
          <p:nvPr userDrawn="1"/>
        </p:nvSpPr>
        <p:spPr>
          <a:xfrm>
            <a:off x="5228284" y="4356544"/>
            <a:ext cx="1116419" cy="861774"/>
          </a:xfrm>
          <a:prstGeom prst="rect">
            <a:avLst/>
          </a:prstGeom>
          <a:noFill/>
        </p:spPr>
        <p:txBody>
          <a:bodyPr wrap="square" rtlCol="0">
            <a:spAutoFit/>
          </a:bodyPr>
          <a:lstStyle/>
          <a:p>
            <a:r>
              <a:rPr lang="en-US" sz="1000" dirty="0">
                <a:solidFill>
                  <a:srgbClr val="DCEBF2"/>
                </a:solidFill>
                <a:latin typeface="Roboto" charset="0"/>
                <a:ea typeface="Roboto" charset="0"/>
                <a:cs typeface="Roboto" charset="0"/>
              </a:rPr>
              <a:t>ADDRESS</a:t>
            </a:r>
          </a:p>
          <a:p>
            <a:endParaRPr lang="en-US" sz="1000" dirty="0">
              <a:solidFill>
                <a:srgbClr val="DCEBF2"/>
              </a:solidFill>
              <a:latin typeface="Roboto" charset="0"/>
              <a:ea typeface="Roboto" charset="0"/>
              <a:cs typeface="Roboto" charset="0"/>
            </a:endParaRPr>
          </a:p>
          <a:p>
            <a:r>
              <a:rPr lang="en-US" sz="1000" dirty="0">
                <a:solidFill>
                  <a:srgbClr val="DCEBF2"/>
                </a:solidFill>
                <a:latin typeface="Roboto" charset="0"/>
                <a:ea typeface="Roboto" charset="0"/>
                <a:cs typeface="Roboto" charset="0"/>
              </a:rPr>
              <a:t>PHONE</a:t>
            </a:r>
          </a:p>
          <a:p>
            <a:r>
              <a:rPr lang="en-US" sz="1000" dirty="0">
                <a:solidFill>
                  <a:srgbClr val="DCEBF2"/>
                </a:solidFill>
                <a:latin typeface="Roboto" charset="0"/>
                <a:ea typeface="Roboto" charset="0"/>
                <a:cs typeface="Roboto" charset="0"/>
              </a:rPr>
              <a:t>EMAIL</a:t>
            </a:r>
          </a:p>
          <a:p>
            <a:r>
              <a:rPr lang="en-US" sz="1000" dirty="0">
                <a:solidFill>
                  <a:srgbClr val="DCEBF2"/>
                </a:solidFill>
                <a:latin typeface="Roboto" charset="0"/>
                <a:ea typeface="Roboto" charset="0"/>
                <a:cs typeface="Roboto" charset="0"/>
              </a:rPr>
              <a:t>WWW</a:t>
            </a:r>
          </a:p>
        </p:txBody>
      </p:sp>
      <p:sp>
        <p:nvSpPr>
          <p:cNvPr id="27" name="TextBox 26"/>
          <p:cNvSpPr txBox="1"/>
          <p:nvPr userDrawn="1"/>
        </p:nvSpPr>
        <p:spPr>
          <a:xfrm>
            <a:off x="6344703"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8880 Cal Center Drive, Suite 400</a:t>
            </a:r>
          </a:p>
          <a:p>
            <a:r>
              <a:rPr lang="en-US" sz="1000" noProof="0" dirty="0">
                <a:solidFill>
                  <a:schemeClr val="bg1"/>
                </a:solidFill>
                <a:latin typeface="Roboto" charset="0"/>
                <a:ea typeface="Roboto" charset="0"/>
                <a:cs typeface="Roboto" charset="0"/>
              </a:rPr>
              <a:t>Sacramento, CA, 95826, USA</a:t>
            </a:r>
          </a:p>
          <a:p>
            <a:r>
              <a:rPr lang="en-US" sz="1000" noProof="0" dirty="0">
                <a:solidFill>
                  <a:schemeClr val="bg1"/>
                </a:solidFill>
                <a:latin typeface="Roboto" charset="0"/>
                <a:ea typeface="Roboto" charset="0"/>
                <a:cs typeface="Roboto" charset="0"/>
              </a:rPr>
              <a:t>+1 (916) 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8"/>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7"/>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6" name="TextBox 35"/>
          <p:cNvSpPr txBox="1"/>
          <p:nvPr userDrawn="1"/>
        </p:nvSpPr>
        <p:spPr>
          <a:xfrm>
            <a:off x="6342647" y="2068825"/>
            <a:ext cx="2505788"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Grebáč</a:t>
            </a:r>
          </a:p>
          <a:p>
            <a:r>
              <a:rPr lang="en-US" sz="1000" noProof="0" dirty="0">
                <a:solidFill>
                  <a:schemeClr val="bg1"/>
                </a:solidFill>
                <a:latin typeface="Roboto" charset="0"/>
                <a:ea typeface="Roboto" charset="0"/>
                <a:cs typeface="Roboto" charset="0"/>
              </a:rPr>
              <a:t>Strategic</a:t>
            </a:r>
            <a:r>
              <a:rPr lang="en-US" sz="1000" baseline="0" noProof="0" dirty="0">
                <a:solidFill>
                  <a:schemeClr val="bg1"/>
                </a:solidFill>
                <a:latin typeface="Roboto" charset="0"/>
                <a:ea typeface="Roboto" charset="0"/>
                <a:cs typeface="Roboto" charset="0"/>
              </a:rPr>
              <a:t> Sales &amp; Marketing Director</a:t>
            </a:r>
            <a:endParaRPr lang="en-US" sz="1000" noProof="0" dirty="0">
              <a:solidFill>
                <a:schemeClr val="bg1"/>
              </a:solidFill>
              <a:latin typeface="Roboto" charset="0"/>
              <a:ea typeface="Roboto" charset="0"/>
              <a:cs typeface="Roboto" charset="0"/>
            </a:endParaRPr>
          </a:p>
          <a:p>
            <a:r>
              <a:rPr lang="en-US" sz="1000" noProof="0" dirty="0">
                <a:solidFill>
                  <a:schemeClr val="bg1"/>
                </a:solidFill>
                <a:latin typeface="Roboto" charset="0"/>
                <a:ea typeface="Roboto" charset="0"/>
                <a:cs typeface="Roboto" charset="0"/>
              </a:rPr>
              <a:t>+1 (916)</a:t>
            </a:r>
            <a:r>
              <a:rPr lang="en-US" sz="1000" baseline="0" noProof="0" dirty="0">
                <a:solidFill>
                  <a:schemeClr val="bg1"/>
                </a:solidFill>
                <a:latin typeface="Roboto" charset="0"/>
                <a:ea typeface="Roboto" charset="0"/>
                <a:cs typeface="Roboto" charset="0"/>
              </a:rPr>
              <a:t> 282-9514</a:t>
            </a:r>
          </a:p>
          <a:p>
            <a:r>
              <a:rPr lang="en-US" sz="1000" baseline="0" noProof="0" dirty="0">
                <a:solidFill>
                  <a:schemeClr val="bg1"/>
                </a:solidFill>
                <a:latin typeface="Roboto" charset="0"/>
                <a:ea typeface="Roboto" charset="0"/>
                <a:cs typeface="Roboto" charset="0"/>
              </a:rPr>
              <a:t>+1 (916) 514-3355</a:t>
            </a:r>
          </a:p>
          <a:p>
            <a:r>
              <a:rPr lang="en-US" sz="1000" baseline="0" noProof="0" dirty="0">
                <a:solidFill>
                  <a:schemeClr val="bg2">
                    <a:lumMod val="10000"/>
                  </a:schemeClr>
                </a:solidFill>
                <a:latin typeface="Roboto" charset="0"/>
                <a:ea typeface="Roboto" charset="0"/>
                <a:cs typeface="Roboto" charset="0"/>
                <a:hlinkClick r:id="rId9"/>
              </a:rPr>
              <a:t>mgrebac@2Ring.com</a:t>
            </a:r>
            <a:r>
              <a:rPr lang="en-US" sz="1000" baseline="0" noProof="0" dirty="0">
                <a:solidFill>
                  <a:schemeClr val="bg2">
                    <a:lumMod val="10000"/>
                  </a:schemeClr>
                </a:solidFill>
                <a:latin typeface="Roboto" charset="0"/>
                <a:ea typeface="Roboto" charset="0"/>
                <a:cs typeface="Roboto" charset="0"/>
              </a:rPr>
              <a:t> </a:t>
            </a:r>
          </a:p>
        </p:txBody>
      </p:sp>
      <p:sp>
        <p:nvSpPr>
          <p:cNvPr id="37" name="TextBox 36"/>
          <p:cNvSpPr txBox="1"/>
          <p:nvPr userDrawn="1"/>
        </p:nvSpPr>
        <p:spPr>
          <a:xfrm>
            <a:off x="9185210" y="4335651"/>
            <a:ext cx="2120890"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rgbClr val="DCEBF2"/>
                </a:solidFill>
                <a:latin typeface="Roboto" charset="0"/>
                <a:ea typeface="Roboto" charset="0"/>
                <a:cs typeface="Roboto" charset="0"/>
              </a:rPr>
              <a:t>Director of North American Sales</a:t>
            </a:r>
          </a:p>
          <a:p>
            <a:r>
              <a:rPr lang="en-US" sz="1000" baseline="0" dirty="0">
                <a:solidFill>
                  <a:schemeClr val="bg1"/>
                </a:solidFill>
                <a:latin typeface="Roboto" charset="0"/>
                <a:ea typeface="Roboto" charset="0"/>
                <a:cs typeface="Roboto" charset="0"/>
              </a:rPr>
              <a:t>+1 (480) 255-7500</a:t>
            </a:r>
          </a:p>
          <a:p>
            <a:r>
              <a:rPr lang="en-US" sz="1000" baseline="0" dirty="0">
                <a:solidFill>
                  <a:schemeClr val="bg2">
                    <a:lumMod val="10000"/>
                  </a:schemeClr>
                </a:solidFill>
                <a:latin typeface="Roboto" charset="0"/>
                <a:ea typeface="Roboto" charset="0"/>
                <a:cs typeface="Roboto" charset="0"/>
                <a:hlinkClick r:id="rId10"/>
              </a:rPr>
              <a:t>tmccain@2Ring.com</a:t>
            </a:r>
            <a:r>
              <a:rPr lang="en-US" sz="1000" baseline="0" dirty="0">
                <a:solidFill>
                  <a:schemeClr val="bg2">
                    <a:lumMod val="10000"/>
                  </a:schemeClr>
                </a:solidFill>
                <a:latin typeface="Roboto" charset="0"/>
                <a:ea typeface="Roboto" charset="0"/>
                <a:cs typeface="Roboto" charset="0"/>
              </a:rPr>
              <a:t> </a:t>
            </a:r>
          </a:p>
        </p:txBody>
      </p:sp>
      <p:sp>
        <p:nvSpPr>
          <p:cNvPr id="40" name="TextBox 39"/>
          <p:cNvSpPr txBox="1"/>
          <p:nvPr userDrawn="1"/>
        </p:nvSpPr>
        <p:spPr>
          <a:xfrm>
            <a:off x="6393105" y="5698934"/>
            <a:ext cx="2674361" cy="400110"/>
          </a:xfrm>
          <a:prstGeom prst="rect">
            <a:avLst/>
          </a:prstGeom>
          <a:noFill/>
        </p:spPr>
        <p:txBody>
          <a:bodyPr wrap="square" rtlCol="0">
            <a:spAutoFit/>
          </a:bodyPr>
          <a:lstStyle/>
          <a:p>
            <a:r>
              <a:rPr lang="en-US" sz="1000" b="1" dirty="0">
                <a:solidFill>
                  <a:schemeClr val="bg1"/>
                </a:solidFill>
                <a:latin typeface="Roboto" charset="0"/>
                <a:ea typeface="Roboto" charset="0"/>
                <a:cs typeface="Roboto" charset="0"/>
              </a:rPr>
              <a:t>DW Product 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DCEBF2"/>
                </a:solidFill>
                <a:latin typeface="Roboto" charset="0"/>
                <a:ea typeface="Roboto" charset="0"/>
                <a:cs typeface="Roboto" charset="0"/>
              </a:rPr>
              <a:t>System Requirements Simplified</a:t>
            </a:r>
          </a:p>
        </p:txBody>
      </p:sp>
      <p:sp>
        <p:nvSpPr>
          <p:cNvPr id="41" name="TextBox 40"/>
          <p:cNvSpPr txBox="1"/>
          <p:nvPr userDrawn="1"/>
        </p:nvSpPr>
        <p:spPr>
          <a:xfrm>
            <a:off x="9183230" y="5698934"/>
            <a:ext cx="235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1"/>
              </a:rPr>
              <a:t>2Ring.com/DW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2"/>
              </a:rPr>
              <a:t>2Ring.com/SystemRequirements ..</a:t>
            </a:r>
            <a:endParaRPr lang="en-US" sz="1000" dirty="0">
              <a:solidFill>
                <a:schemeClr val="bg2">
                  <a:lumMod val="10000"/>
                </a:schemeClr>
              </a:solidFill>
              <a:latin typeface="Roboto" charset="0"/>
              <a:ea typeface="Roboto" charset="0"/>
              <a:cs typeface="Roboto" charset="0"/>
            </a:endParaRPr>
          </a:p>
        </p:txBody>
      </p:sp>
      <p:sp>
        <p:nvSpPr>
          <p:cNvPr id="30" name="TextBox 29"/>
          <p:cNvSpPr txBox="1"/>
          <p:nvPr userDrawn="1"/>
        </p:nvSpPr>
        <p:spPr>
          <a:xfrm>
            <a:off x="2084593" y="2256496"/>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Questions</a:t>
            </a:r>
          </a:p>
        </p:txBody>
      </p:sp>
      <p:sp>
        <p:nvSpPr>
          <p:cNvPr id="31" name="TextBox 30"/>
          <p:cNvSpPr txBox="1"/>
          <p:nvPr userDrawn="1"/>
        </p:nvSpPr>
        <p:spPr>
          <a:xfrm>
            <a:off x="2096471" y="3400087"/>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EMEAR</a:t>
            </a:r>
          </a:p>
        </p:txBody>
      </p:sp>
      <p:sp>
        <p:nvSpPr>
          <p:cNvPr id="32" name="TextBox 31"/>
          <p:cNvSpPr txBox="1"/>
          <p:nvPr userDrawn="1"/>
        </p:nvSpPr>
        <p:spPr>
          <a:xfrm>
            <a:off x="2096467" y="4490218"/>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Americas &amp; APAC</a:t>
            </a:r>
          </a:p>
        </p:txBody>
      </p:sp>
      <p:sp>
        <p:nvSpPr>
          <p:cNvPr id="33" name="TextBox 32"/>
          <p:cNvSpPr txBox="1"/>
          <p:nvPr userDrawn="1"/>
        </p:nvSpPr>
        <p:spPr>
          <a:xfrm>
            <a:off x="2094489" y="5679032"/>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Links to Remember</a:t>
            </a:r>
          </a:p>
        </p:txBody>
      </p:sp>
    </p:spTree>
    <p:extLst>
      <p:ext uri="{BB962C8B-B14F-4D97-AF65-F5344CB8AC3E}">
        <p14:creationId xmlns:p14="http://schemas.microsoft.com/office/powerpoint/2010/main" val="27288925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46784"/>
            <a:ext cx="12192000" cy="6855416"/>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93102" y="707668"/>
            <a:ext cx="5416681" cy="674676"/>
          </a:xfrm>
          <a:prstGeom prst="rect">
            <a:avLst/>
          </a:prstGeom>
        </p:spPr>
      </p:pic>
      <p:sp>
        <p:nvSpPr>
          <p:cNvPr id="2" name="Rectangle 1"/>
          <p:cNvSpPr/>
          <p:nvPr userDrawn="1"/>
        </p:nvSpPr>
        <p:spPr>
          <a:xfrm>
            <a:off x="1911978" y="1922141"/>
            <a:ext cx="9899032" cy="1143224"/>
          </a:xfrm>
          <a:prstGeom prst="rect">
            <a:avLst/>
          </a:prstGeom>
          <a:solidFill>
            <a:srgbClr val="85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8" y="3065365"/>
            <a:ext cx="9897805" cy="1143224"/>
          </a:xfrm>
          <a:prstGeom prst="rect">
            <a:avLst/>
          </a:prstGeom>
          <a:solidFill>
            <a:srgbClr val="96B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911978" y="4195266"/>
            <a:ext cx="9899022" cy="1143224"/>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1911978" y="5331828"/>
            <a:ext cx="9899022" cy="1143224"/>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012" y="381001"/>
            <a:ext cx="1532966" cy="1532966"/>
          </a:xfrm>
          <a:prstGeom prst="rect">
            <a:avLst/>
          </a:prstGeom>
        </p:spPr>
      </p:pic>
      <p:sp>
        <p:nvSpPr>
          <p:cNvPr id="10" name="Rectangle 9"/>
          <p:cNvSpPr/>
          <p:nvPr userDrawn="1"/>
        </p:nvSpPr>
        <p:spPr>
          <a:xfrm>
            <a:off x="193727" y="259355"/>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44126" y="6670132"/>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charset="0"/>
              <a:ea typeface="Roboto" charset="0"/>
              <a:cs typeface="Roboto" charset="0"/>
            </a:endParaRPr>
          </a:p>
        </p:txBody>
      </p:sp>
      <p:sp>
        <p:nvSpPr>
          <p:cNvPr id="21" name="TextBox 20"/>
          <p:cNvSpPr txBox="1"/>
          <p:nvPr userDrawn="1"/>
        </p:nvSpPr>
        <p:spPr>
          <a:xfrm>
            <a:off x="5228284" y="2068825"/>
            <a:ext cx="1116419" cy="861774"/>
          </a:xfrm>
          <a:prstGeom prst="rect">
            <a:avLst/>
          </a:prstGeom>
          <a:noFill/>
        </p:spPr>
        <p:txBody>
          <a:bodyPr wrap="square" rtlCol="0">
            <a:spAutoFit/>
          </a:bodyPr>
          <a:lstStyle/>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OFFICE</a:t>
            </a:r>
          </a:p>
          <a:p>
            <a:r>
              <a:rPr lang="en-US" sz="1000" dirty="0">
                <a:solidFill>
                  <a:schemeClr val="bg1"/>
                </a:solidFill>
                <a:latin typeface="Roboto" charset="0"/>
                <a:ea typeface="Roboto" charset="0"/>
                <a:cs typeface="Roboto" charset="0"/>
              </a:rPr>
              <a:t>MOBILE</a:t>
            </a:r>
          </a:p>
          <a:p>
            <a:r>
              <a:rPr lang="en-US" sz="1000" dirty="0">
                <a:solidFill>
                  <a:schemeClr val="bg1"/>
                </a:solidFill>
                <a:latin typeface="Roboto" charset="0"/>
                <a:ea typeface="Roboto" charset="0"/>
                <a:cs typeface="Roboto" charset="0"/>
              </a:rPr>
              <a:t>EMAIL</a:t>
            </a:r>
          </a:p>
        </p:txBody>
      </p:sp>
      <p:sp>
        <p:nvSpPr>
          <p:cNvPr id="22" name="TextBox 21"/>
          <p:cNvSpPr txBox="1"/>
          <p:nvPr userDrawn="1"/>
        </p:nvSpPr>
        <p:spPr>
          <a:xfrm>
            <a:off x="9185210" y="3202758"/>
            <a:ext cx="2261192"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 (2) 5822 4379</a:t>
            </a:r>
          </a:p>
          <a:p>
            <a:pPr>
              <a:lnSpc>
                <a:spcPct val="100000"/>
              </a:lnSpc>
            </a:pPr>
            <a:r>
              <a:rPr lang="en-US" sz="1000" baseline="0" noProof="0" dirty="0">
                <a:solidFill>
                  <a:schemeClr val="bg1"/>
                </a:solidFill>
                <a:latin typeface="Roboto" charset="0"/>
                <a:ea typeface="Roboto" charset="0"/>
                <a:cs typeface="Roboto" charset="0"/>
              </a:rPr>
              <a:t>+421 (903) 500 494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4"/>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23" name="TextBox 22"/>
          <p:cNvSpPr txBox="1"/>
          <p:nvPr userDrawn="1"/>
        </p:nvSpPr>
        <p:spPr>
          <a:xfrm>
            <a:off x="9182934" y="2068825"/>
            <a:ext cx="226119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Thijs Koolaard</a:t>
            </a:r>
          </a:p>
          <a:p>
            <a:r>
              <a:rPr lang="en-US" sz="1000" noProof="0" dirty="0">
                <a:solidFill>
                  <a:schemeClr val="bg1"/>
                </a:solidFill>
                <a:latin typeface="Roboto" charset="0"/>
                <a:ea typeface="Roboto" charset="0"/>
                <a:cs typeface="Roboto" charset="0"/>
              </a:rPr>
              <a:t>Channel Development Manager</a:t>
            </a:r>
          </a:p>
          <a:p>
            <a:r>
              <a:rPr lang="en-US" sz="1000" baseline="0" noProof="0" dirty="0">
                <a:solidFill>
                  <a:schemeClr val="bg1"/>
                </a:solidFill>
                <a:latin typeface="Roboto" charset="0"/>
                <a:ea typeface="Roboto" charset="0"/>
                <a:cs typeface="Roboto" charset="0"/>
              </a:rPr>
              <a:t>+421 (2) 5822 4471</a:t>
            </a:r>
          </a:p>
          <a:p>
            <a:r>
              <a:rPr lang="en-US" sz="1000" baseline="0" noProof="0" dirty="0">
                <a:solidFill>
                  <a:schemeClr val="bg1"/>
                </a:solidFill>
                <a:latin typeface="Roboto" charset="0"/>
                <a:ea typeface="Roboto" charset="0"/>
                <a:cs typeface="Roboto" charset="0"/>
              </a:rPr>
              <a:t>+421 (918) 858056 </a:t>
            </a:r>
          </a:p>
          <a:p>
            <a:r>
              <a:rPr lang="en-US" sz="1000" baseline="0" noProof="0" dirty="0">
                <a:solidFill>
                  <a:schemeClr val="bg2">
                    <a:lumMod val="10000"/>
                  </a:schemeClr>
                </a:solidFill>
                <a:latin typeface="Roboto" charset="0"/>
                <a:ea typeface="Roboto" charset="0"/>
                <a:cs typeface="Roboto" charset="0"/>
                <a:hlinkClick r:id="rId5"/>
              </a:rPr>
              <a:t>Thijs.Koolaard@2Ring.com</a:t>
            </a:r>
            <a:r>
              <a:rPr lang="en-US" sz="1000" baseline="0" noProof="0" dirty="0">
                <a:solidFill>
                  <a:schemeClr val="bg2">
                    <a:lumMod val="10000"/>
                  </a:schemeClr>
                </a:solidFill>
                <a:latin typeface="Roboto" charset="0"/>
                <a:ea typeface="Roboto" charset="0"/>
                <a:cs typeface="Roboto" charset="0"/>
              </a:rPr>
              <a:t>  </a:t>
            </a:r>
          </a:p>
        </p:txBody>
      </p:sp>
      <p:sp>
        <p:nvSpPr>
          <p:cNvPr id="24" name="TextBox 23"/>
          <p:cNvSpPr txBox="1"/>
          <p:nvPr userDrawn="1"/>
        </p:nvSpPr>
        <p:spPr>
          <a:xfrm>
            <a:off x="5228284" y="3202759"/>
            <a:ext cx="1116419" cy="861774"/>
          </a:xfrm>
          <a:prstGeom prst="rect">
            <a:avLst/>
          </a:prstGeom>
          <a:noFill/>
        </p:spPr>
        <p:txBody>
          <a:bodyPr wrap="square" rtlCol="0">
            <a:spAutoFit/>
          </a:bodyPr>
          <a:lstStyle/>
          <a:p>
            <a:r>
              <a:rPr lang="en-US" sz="1000" dirty="0">
                <a:solidFill>
                  <a:schemeClr val="bg1"/>
                </a:solidFill>
                <a:latin typeface="Roboto" charset="0"/>
                <a:ea typeface="Roboto" charset="0"/>
                <a:cs typeface="Roboto" charset="0"/>
              </a:rPr>
              <a:t>ADDRESS</a:t>
            </a: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PHONE</a:t>
            </a:r>
          </a:p>
          <a:p>
            <a:r>
              <a:rPr lang="en-US" sz="1000" dirty="0">
                <a:solidFill>
                  <a:schemeClr val="bg1"/>
                </a:solidFill>
                <a:latin typeface="Roboto" charset="0"/>
                <a:ea typeface="Roboto" charset="0"/>
                <a:cs typeface="Roboto" charset="0"/>
              </a:rPr>
              <a:t>EMAIL</a:t>
            </a:r>
          </a:p>
          <a:p>
            <a:r>
              <a:rPr lang="en-US" sz="1000" dirty="0">
                <a:solidFill>
                  <a:schemeClr val="bg1"/>
                </a:solidFill>
                <a:latin typeface="Roboto" charset="0"/>
                <a:ea typeface="Roboto" charset="0"/>
                <a:cs typeface="Roboto" charset="0"/>
              </a:rPr>
              <a:t>WWW</a:t>
            </a:r>
          </a:p>
        </p:txBody>
      </p:sp>
      <p:sp>
        <p:nvSpPr>
          <p:cNvPr id="25" name="TextBox 24"/>
          <p:cNvSpPr txBox="1"/>
          <p:nvPr userDrawn="1"/>
        </p:nvSpPr>
        <p:spPr>
          <a:xfrm>
            <a:off x="6344703"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Galvaniho</a:t>
            </a:r>
            <a:r>
              <a:rPr lang="en-US" sz="1000" noProof="0" dirty="0">
                <a:solidFill>
                  <a:schemeClr val="bg1"/>
                </a:solidFill>
                <a:latin typeface="Roboto" charset="0"/>
                <a:ea typeface="Roboto" charset="0"/>
                <a:cs typeface="Roboto" charset="0"/>
              </a:rPr>
              <a:t> 15/C</a:t>
            </a:r>
          </a:p>
          <a:p>
            <a:pPr>
              <a:lnSpc>
                <a:spcPct val="100000"/>
              </a:lnSpc>
            </a:pPr>
            <a:r>
              <a:rPr lang="en-US" sz="1000" noProof="0" dirty="0">
                <a:solidFill>
                  <a:schemeClr val="bg1"/>
                </a:solidFill>
                <a:latin typeface="Roboto" charset="0"/>
                <a:ea typeface="Roboto" charset="0"/>
                <a:cs typeface="Roboto" charset="0"/>
              </a:rPr>
              <a:t>821</a:t>
            </a:r>
            <a:r>
              <a:rPr lang="en-US" sz="1000" baseline="0" noProof="0" dirty="0">
                <a:solidFill>
                  <a:schemeClr val="bg1"/>
                </a:solidFill>
                <a:latin typeface="Roboto" charset="0"/>
                <a:ea typeface="Roboto" charset="0"/>
                <a:cs typeface="Roboto" charset="0"/>
              </a:rPr>
              <a:t> 04, Bratislava, Slovak Republic</a:t>
            </a:r>
            <a:endParaRPr lang="en-US" sz="1000" noProof="0" dirty="0">
              <a:solidFill>
                <a:schemeClr val="bg1"/>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 (2) 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1"/>
                </a:solidFill>
                <a:latin typeface="Roboto" charset="0"/>
                <a:ea typeface="Roboto" charset="0"/>
                <a:cs typeface="Roboto" charset="0"/>
                <a:hlinkClick r:id="rId6"/>
              </a:rPr>
              <a:t>info@2Ring.com</a:t>
            </a:r>
            <a:r>
              <a:rPr lang="en-US" sz="1000" baseline="0" noProof="0" dirty="0">
                <a:solidFill>
                  <a:schemeClr val="bg1"/>
                </a:solidFill>
                <a:latin typeface="Roboto" charset="0"/>
                <a:ea typeface="Roboto" charset="0"/>
                <a:cs typeface="Roboto" charset="0"/>
              </a:rPr>
              <a:t> </a:t>
            </a:r>
          </a:p>
          <a:p>
            <a:pPr>
              <a:lnSpc>
                <a:spcPct val="100000"/>
              </a:lnSpc>
            </a:pPr>
            <a:r>
              <a:rPr lang="en-US" sz="1000" baseline="0" noProof="0" dirty="0">
                <a:solidFill>
                  <a:schemeClr val="bg1"/>
                </a:solidFill>
                <a:latin typeface="Roboto" charset="0"/>
                <a:ea typeface="Roboto" charset="0"/>
                <a:cs typeface="Roboto" charset="0"/>
                <a:hlinkClick r:id="rId7"/>
              </a:rPr>
              <a:t>www.2Ring.com</a:t>
            </a:r>
            <a:r>
              <a:rPr lang="en-US" sz="1000" baseline="0" noProof="0" dirty="0">
                <a:solidFill>
                  <a:schemeClr val="bg1"/>
                </a:solidFill>
                <a:latin typeface="Roboto" charset="0"/>
                <a:ea typeface="Roboto" charset="0"/>
                <a:cs typeface="Roboto" charset="0"/>
              </a:rPr>
              <a:t> </a:t>
            </a:r>
          </a:p>
        </p:txBody>
      </p:sp>
      <p:sp>
        <p:nvSpPr>
          <p:cNvPr id="26" name="TextBox 25"/>
          <p:cNvSpPr txBox="1"/>
          <p:nvPr userDrawn="1"/>
        </p:nvSpPr>
        <p:spPr>
          <a:xfrm>
            <a:off x="5228284" y="4356544"/>
            <a:ext cx="1116419" cy="861774"/>
          </a:xfrm>
          <a:prstGeom prst="rect">
            <a:avLst/>
          </a:prstGeom>
          <a:noFill/>
        </p:spPr>
        <p:txBody>
          <a:bodyPr wrap="square" rtlCol="0">
            <a:spAutoFit/>
          </a:bodyPr>
          <a:lstStyle/>
          <a:p>
            <a:r>
              <a:rPr lang="en-US" sz="1000" dirty="0">
                <a:solidFill>
                  <a:schemeClr val="bg1"/>
                </a:solidFill>
                <a:latin typeface="Roboto" charset="0"/>
                <a:ea typeface="Roboto" charset="0"/>
                <a:cs typeface="Roboto" charset="0"/>
              </a:rPr>
              <a:t>ADDRESS</a:t>
            </a: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PHONE</a:t>
            </a:r>
          </a:p>
          <a:p>
            <a:r>
              <a:rPr lang="en-US" sz="1000" dirty="0">
                <a:solidFill>
                  <a:schemeClr val="bg1"/>
                </a:solidFill>
                <a:latin typeface="Roboto" charset="0"/>
                <a:ea typeface="Roboto" charset="0"/>
                <a:cs typeface="Roboto" charset="0"/>
              </a:rPr>
              <a:t>EMAIL</a:t>
            </a:r>
          </a:p>
          <a:p>
            <a:r>
              <a:rPr lang="en-US" sz="1000" dirty="0">
                <a:solidFill>
                  <a:schemeClr val="bg1"/>
                </a:solidFill>
                <a:latin typeface="Roboto" charset="0"/>
                <a:ea typeface="Roboto" charset="0"/>
                <a:cs typeface="Roboto" charset="0"/>
              </a:rPr>
              <a:t>WWW</a:t>
            </a:r>
          </a:p>
        </p:txBody>
      </p:sp>
      <p:sp>
        <p:nvSpPr>
          <p:cNvPr id="27" name="TextBox 26"/>
          <p:cNvSpPr txBox="1"/>
          <p:nvPr userDrawn="1"/>
        </p:nvSpPr>
        <p:spPr>
          <a:xfrm>
            <a:off x="6344703"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8880 Cal Center Drive, Suite 400</a:t>
            </a:r>
          </a:p>
          <a:p>
            <a:r>
              <a:rPr lang="en-US" sz="1000" noProof="0" dirty="0">
                <a:solidFill>
                  <a:schemeClr val="bg1"/>
                </a:solidFill>
                <a:latin typeface="Roboto" charset="0"/>
                <a:ea typeface="Roboto" charset="0"/>
                <a:cs typeface="Roboto" charset="0"/>
              </a:rPr>
              <a:t>Sacramento, CA, 95826, USA</a:t>
            </a:r>
          </a:p>
          <a:p>
            <a:r>
              <a:rPr lang="en-US" sz="1000" noProof="0" dirty="0">
                <a:solidFill>
                  <a:schemeClr val="bg1"/>
                </a:solidFill>
                <a:latin typeface="Roboto" charset="0"/>
                <a:ea typeface="Roboto" charset="0"/>
                <a:cs typeface="Roboto" charset="0"/>
              </a:rPr>
              <a:t>+1 (916) 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8"/>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7"/>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6" name="TextBox 35"/>
          <p:cNvSpPr txBox="1"/>
          <p:nvPr userDrawn="1"/>
        </p:nvSpPr>
        <p:spPr>
          <a:xfrm>
            <a:off x="6342647" y="2068825"/>
            <a:ext cx="2505788"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Grebáč</a:t>
            </a:r>
          </a:p>
          <a:p>
            <a:r>
              <a:rPr lang="en-US" sz="1000" noProof="0" dirty="0">
                <a:solidFill>
                  <a:schemeClr val="bg1"/>
                </a:solidFill>
                <a:latin typeface="Roboto" charset="0"/>
                <a:ea typeface="Roboto" charset="0"/>
                <a:cs typeface="Roboto" charset="0"/>
              </a:rPr>
              <a:t>Strategic</a:t>
            </a:r>
            <a:r>
              <a:rPr lang="en-US" sz="1000" baseline="0" noProof="0" dirty="0">
                <a:solidFill>
                  <a:schemeClr val="bg1"/>
                </a:solidFill>
                <a:latin typeface="Roboto" charset="0"/>
                <a:ea typeface="Roboto" charset="0"/>
                <a:cs typeface="Roboto" charset="0"/>
              </a:rPr>
              <a:t> Sales &amp; Marketing Director</a:t>
            </a:r>
            <a:endParaRPr lang="en-US" sz="1000" noProof="0" dirty="0">
              <a:solidFill>
                <a:schemeClr val="bg1"/>
              </a:solidFill>
              <a:latin typeface="Roboto" charset="0"/>
              <a:ea typeface="Roboto" charset="0"/>
              <a:cs typeface="Roboto" charset="0"/>
            </a:endParaRPr>
          </a:p>
          <a:p>
            <a:r>
              <a:rPr lang="en-US" sz="1000" noProof="0" dirty="0">
                <a:solidFill>
                  <a:schemeClr val="bg1"/>
                </a:solidFill>
                <a:latin typeface="Roboto" charset="0"/>
                <a:ea typeface="Roboto" charset="0"/>
                <a:cs typeface="Roboto" charset="0"/>
              </a:rPr>
              <a:t>+1 (916)</a:t>
            </a:r>
            <a:r>
              <a:rPr lang="en-US" sz="1000" baseline="0" noProof="0" dirty="0">
                <a:solidFill>
                  <a:schemeClr val="bg1"/>
                </a:solidFill>
                <a:latin typeface="Roboto" charset="0"/>
                <a:ea typeface="Roboto" charset="0"/>
                <a:cs typeface="Roboto" charset="0"/>
              </a:rPr>
              <a:t> 282-9514</a:t>
            </a:r>
          </a:p>
          <a:p>
            <a:r>
              <a:rPr lang="en-US" sz="1000" baseline="0" noProof="0" dirty="0">
                <a:solidFill>
                  <a:schemeClr val="bg1"/>
                </a:solidFill>
                <a:latin typeface="Roboto" charset="0"/>
                <a:ea typeface="Roboto" charset="0"/>
                <a:cs typeface="Roboto" charset="0"/>
              </a:rPr>
              <a:t>+1 (916) 514-3355</a:t>
            </a:r>
          </a:p>
          <a:p>
            <a:r>
              <a:rPr lang="en-US" sz="1000" baseline="0" noProof="0" dirty="0">
                <a:solidFill>
                  <a:schemeClr val="bg2">
                    <a:lumMod val="10000"/>
                  </a:schemeClr>
                </a:solidFill>
                <a:latin typeface="Roboto" charset="0"/>
                <a:ea typeface="Roboto" charset="0"/>
                <a:cs typeface="Roboto" charset="0"/>
                <a:hlinkClick r:id="rId9"/>
              </a:rPr>
              <a:t>mgrebac@2Ring.com</a:t>
            </a:r>
            <a:r>
              <a:rPr lang="en-US" sz="1000" baseline="0" noProof="0" dirty="0">
                <a:solidFill>
                  <a:schemeClr val="bg2">
                    <a:lumMod val="10000"/>
                  </a:schemeClr>
                </a:solidFill>
                <a:latin typeface="Roboto" charset="0"/>
                <a:ea typeface="Roboto" charset="0"/>
                <a:cs typeface="Roboto" charset="0"/>
              </a:rPr>
              <a:t> </a:t>
            </a:r>
          </a:p>
        </p:txBody>
      </p:sp>
      <p:sp>
        <p:nvSpPr>
          <p:cNvPr id="37" name="TextBox 36"/>
          <p:cNvSpPr txBox="1"/>
          <p:nvPr userDrawn="1"/>
        </p:nvSpPr>
        <p:spPr>
          <a:xfrm>
            <a:off x="9185210" y="4335651"/>
            <a:ext cx="2120890"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chemeClr val="bg1"/>
                </a:solidFill>
                <a:latin typeface="Roboto" charset="0"/>
                <a:ea typeface="Roboto" charset="0"/>
                <a:cs typeface="Roboto" charset="0"/>
              </a:rPr>
              <a:t>Director of North American Sales</a:t>
            </a:r>
          </a:p>
          <a:p>
            <a:r>
              <a:rPr lang="en-US" sz="1000" baseline="0" dirty="0">
                <a:solidFill>
                  <a:schemeClr val="bg1"/>
                </a:solidFill>
                <a:latin typeface="Roboto" charset="0"/>
                <a:ea typeface="Roboto" charset="0"/>
                <a:cs typeface="Roboto" charset="0"/>
              </a:rPr>
              <a:t>+1 (480) 255-7500</a:t>
            </a:r>
          </a:p>
          <a:p>
            <a:r>
              <a:rPr lang="en-US" sz="1000" baseline="0" dirty="0">
                <a:solidFill>
                  <a:schemeClr val="bg2">
                    <a:lumMod val="10000"/>
                  </a:schemeClr>
                </a:solidFill>
                <a:latin typeface="Roboto" charset="0"/>
                <a:ea typeface="Roboto" charset="0"/>
                <a:cs typeface="Roboto" charset="0"/>
                <a:hlinkClick r:id="rId10"/>
              </a:rPr>
              <a:t>tmccain@2Ring.com</a:t>
            </a:r>
            <a:r>
              <a:rPr lang="en-US" sz="1000" baseline="0" dirty="0">
                <a:solidFill>
                  <a:schemeClr val="bg2">
                    <a:lumMod val="10000"/>
                  </a:schemeClr>
                </a:solidFill>
                <a:latin typeface="Roboto" charset="0"/>
                <a:ea typeface="Roboto" charset="0"/>
                <a:cs typeface="Roboto" charset="0"/>
              </a:rPr>
              <a:t> </a:t>
            </a:r>
          </a:p>
        </p:txBody>
      </p:sp>
      <p:sp>
        <p:nvSpPr>
          <p:cNvPr id="30" name="TextBox 29"/>
          <p:cNvSpPr txBox="1"/>
          <p:nvPr userDrawn="1"/>
        </p:nvSpPr>
        <p:spPr>
          <a:xfrm>
            <a:off x="2084593" y="2256496"/>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Questions</a:t>
            </a:r>
          </a:p>
        </p:txBody>
      </p:sp>
      <p:sp>
        <p:nvSpPr>
          <p:cNvPr id="31" name="TextBox 30"/>
          <p:cNvSpPr txBox="1"/>
          <p:nvPr userDrawn="1"/>
        </p:nvSpPr>
        <p:spPr>
          <a:xfrm>
            <a:off x="2096471" y="3400087"/>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EMEAR</a:t>
            </a:r>
          </a:p>
        </p:txBody>
      </p:sp>
      <p:sp>
        <p:nvSpPr>
          <p:cNvPr id="32" name="TextBox 31"/>
          <p:cNvSpPr txBox="1"/>
          <p:nvPr userDrawn="1"/>
        </p:nvSpPr>
        <p:spPr>
          <a:xfrm>
            <a:off x="2096467" y="4490218"/>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Americas &amp; APAC</a:t>
            </a:r>
          </a:p>
        </p:txBody>
      </p:sp>
      <p:sp>
        <p:nvSpPr>
          <p:cNvPr id="33" name="TextBox 32"/>
          <p:cNvSpPr txBox="1"/>
          <p:nvPr userDrawn="1"/>
        </p:nvSpPr>
        <p:spPr>
          <a:xfrm>
            <a:off x="2094489" y="5679032"/>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Links to Remember</a:t>
            </a:r>
          </a:p>
        </p:txBody>
      </p:sp>
      <p:sp>
        <p:nvSpPr>
          <p:cNvPr id="34" name="TextBox 33"/>
          <p:cNvSpPr txBox="1"/>
          <p:nvPr userDrawn="1"/>
        </p:nvSpPr>
        <p:spPr>
          <a:xfrm>
            <a:off x="6393105" y="5698934"/>
            <a:ext cx="2674361" cy="400110"/>
          </a:xfrm>
          <a:prstGeom prst="rect">
            <a:avLst/>
          </a:prstGeom>
          <a:noFill/>
        </p:spPr>
        <p:txBody>
          <a:bodyPr wrap="square" rtlCol="0">
            <a:spAutoFit/>
          </a:bodyPr>
          <a:lstStyle/>
          <a:p>
            <a:r>
              <a:rPr lang="en-US" sz="1000" b="1" dirty="0">
                <a:solidFill>
                  <a:schemeClr val="bg1"/>
                </a:solidFill>
                <a:latin typeface="Roboto" charset="0"/>
                <a:ea typeface="Roboto" charset="0"/>
                <a:cs typeface="Roboto" charset="0"/>
              </a:rPr>
              <a:t>DW Product 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EDF5FA"/>
                </a:solidFill>
                <a:latin typeface="Roboto" charset="0"/>
                <a:ea typeface="Roboto" charset="0"/>
                <a:cs typeface="Roboto" charset="0"/>
              </a:rPr>
              <a:t>System Requirements Simplified</a:t>
            </a:r>
          </a:p>
        </p:txBody>
      </p:sp>
      <p:sp>
        <p:nvSpPr>
          <p:cNvPr id="35" name="TextBox 34"/>
          <p:cNvSpPr txBox="1"/>
          <p:nvPr userDrawn="1"/>
        </p:nvSpPr>
        <p:spPr>
          <a:xfrm>
            <a:off x="9183230" y="5698934"/>
            <a:ext cx="235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1"/>
              </a:rPr>
              <a:t>2Ring.com/DW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2"/>
              </a:rPr>
              <a:t>2Ring.com/SystemRequirements ..</a:t>
            </a:r>
            <a:endParaRPr lang="en-US" sz="1000" dirty="0">
              <a:solidFill>
                <a:schemeClr val="bg2">
                  <a:lumMod val="10000"/>
                </a:schemeClr>
              </a:solidFill>
              <a:latin typeface="Roboto" charset="0"/>
              <a:ea typeface="Roboto" charset="0"/>
              <a:cs typeface="Roboto" charset="0"/>
            </a:endParaRPr>
          </a:p>
        </p:txBody>
      </p:sp>
    </p:spTree>
    <p:extLst>
      <p:ext uri="{BB962C8B-B14F-4D97-AF65-F5344CB8AC3E}">
        <p14:creationId xmlns:p14="http://schemas.microsoft.com/office/powerpoint/2010/main" val="40174831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2/26/2021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13154769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2/26/2021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12063003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2/26/2021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10247062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2/26/2021</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12548847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2/26/2021</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24139781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2/26/2021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19801088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2/26/2021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5914560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2/26/2021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17153375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2/26/2021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35450950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2/26/2021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4093770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34" Type="http://schemas.openxmlformats.org/officeDocument/2006/relationships/slideLayout" Target="../slideLayouts/slideLayout55.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36" Type="http://schemas.openxmlformats.org/officeDocument/2006/relationships/theme" Target="../theme/theme3.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35" Type="http://schemas.openxmlformats.org/officeDocument/2006/relationships/slideLayout" Target="../slideLayouts/slideLayout56.xml"/><Relationship Id="rId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590602"/>
      </p:ext>
    </p:extLst>
  </p:cSld>
  <p:clrMap bg1="lt1" tx1="dk1" bg2="lt2" tx2="dk2" accent1="accent1" accent2="accent2" accent3="accent3" accent4="accent4" accent5="accent5" accent6="accent6" hlink="hlink" folHlink="folHlink"/>
  <p:sldLayoutIdLst>
    <p:sldLayoutId id="2147483738" r:id="rId1"/>
    <p:sldLayoutId id="2147483752" r:id="rId2"/>
    <p:sldLayoutId id="2147483739" r:id="rId3"/>
    <p:sldLayoutId id="2147483749" r:id="rId4"/>
    <p:sldLayoutId id="2147483748" r:id="rId5"/>
    <p:sldLayoutId id="2147483737" r:id="rId6"/>
    <p:sldLayoutId id="2147483745" r:id="rId7"/>
    <p:sldLayoutId id="2147483754"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51" r:id="rId18"/>
    <p:sldLayoutId id="2147483756"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5052505"/>
      </p:ext>
    </p:extLst>
  </p:cSld>
  <p:clrMap bg1="lt1" tx1="dk1" bg2="lt2" tx2="dk2" accent1="accent1" accent2="accent2" accent3="accent3" accent4="accent4" accent5="accent5" accent6="accent6" hlink="hlink" folHlink="folHlink"/>
  <p:sldLayoutIdLst>
    <p:sldLayoutId id="2147483767" r:id="rId1"/>
    <p:sldLayoutId id="214748376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270843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 id="2147483794" r:id="rId25"/>
    <p:sldLayoutId id="2147483795" r:id="rId26"/>
    <p:sldLayoutId id="2147483796" r:id="rId27"/>
    <p:sldLayoutId id="2147483797" r:id="rId28"/>
    <p:sldLayoutId id="2147483798" r:id="rId29"/>
    <p:sldLayoutId id="2147483799" r:id="rId30"/>
    <p:sldLayoutId id="2147483800" r:id="rId31"/>
    <p:sldLayoutId id="2147483801" r:id="rId32"/>
    <p:sldLayoutId id="2147483802" r:id="rId33"/>
    <p:sldLayoutId id="2147483803" r:id="rId34"/>
    <p:sldLayoutId id="2147483804" r:id="rId3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2ring.com/DW" TargetMode="External"/><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linkedin.com/company/2Ring" TargetMode="External"/><Relationship Id="rId5" Type="http://schemas.openxmlformats.org/officeDocument/2006/relationships/hyperlink" Target="https://www.twitter.com/2Ring4UC" TargetMode="External"/><Relationship Id="rId4" Type="http://schemas.openxmlformats.org/officeDocument/2006/relationships/hyperlink" Target="http://www.2ring.com/DWtria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7.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hyperlink" Target="http://www.2ring.com/Staffino" TargetMode="External"/><Relationship Id="rId2" Type="http://schemas.openxmlformats.org/officeDocument/2006/relationships/notesSlide" Target="../notesSlides/notesSlide8.xml"/><Relationship Id="rId1" Type="http://schemas.openxmlformats.org/officeDocument/2006/relationships/slideLayout" Target="../slideLayouts/slideLayout42.xml"/><Relationship Id="rId4" Type="http://schemas.openxmlformats.org/officeDocument/2006/relationships/hyperlink" Target="http://www.2ring.com/Gadget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hyperlink" Target="http://www.2ring.com/GADGETS" TargetMode="External"/><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hyperlink" Target="https://www.2ring.com/DWtrial" TargetMode="External"/><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hyperlink" Target="http://www.2ring.com/TryIt"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mailto:info-na@2Ring.com" TargetMode="External"/><Relationship Id="rId3" Type="http://schemas.openxmlformats.org/officeDocument/2006/relationships/hyperlink" Target="http://www.2ring.com/DWtrial" TargetMode="External"/><Relationship Id="rId7" Type="http://schemas.openxmlformats.org/officeDocument/2006/relationships/hyperlink" Target="mailto:info@2Ring.com" TargetMode="External"/><Relationship Id="rId2" Type="http://schemas.openxmlformats.org/officeDocument/2006/relationships/hyperlink" Target="http://www.2ring.com/DW" TargetMode="External"/><Relationship Id="rId1" Type="http://schemas.openxmlformats.org/officeDocument/2006/relationships/slideLayout" Target="../slideLayouts/slideLayout29.xml"/><Relationship Id="rId6" Type="http://schemas.openxmlformats.org/officeDocument/2006/relationships/hyperlink" Target="http://www.2ring.com/LinkedIn" TargetMode="External"/><Relationship Id="rId5" Type="http://schemas.openxmlformats.org/officeDocument/2006/relationships/hyperlink" Target="http://www.2ring.com/Twitter" TargetMode="External"/><Relationship Id="rId4" Type="http://schemas.openxmlformats.org/officeDocument/2006/relationships/hyperlink" Target="http://www.2ring.com/WebEx"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F93C1"/>
        </a:solidFill>
        <a:effectLst/>
      </p:bgPr>
    </p:bg>
    <p:spTree>
      <p:nvGrpSpPr>
        <p:cNvPr id="1" name=""/>
        <p:cNvGrpSpPr/>
        <p:nvPr/>
      </p:nvGrpSpPr>
      <p:grpSpPr>
        <a:xfrm>
          <a:off x="0" y="0"/>
          <a:ext cx="0" cy="0"/>
          <a:chOff x="0" y="0"/>
          <a:chExt cx="0" cy="0"/>
        </a:xfrm>
      </p:grpSpPr>
      <p:sp>
        <p:nvSpPr>
          <p:cNvPr id="13" name="Title 12"/>
          <p:cNvSpPr>
            <a:spLocks noGrp="1"/>
          </p:cNvSpPr>
          <p:nvPr>
            <p:ph type="ctrTitle"/>
          </p:nvPr>
        </p:nvSpPr>
        <p:spPr>
          <a:xfrm>
            <a:off x="762000" y="1913964"/>
            <a:ext cx="7221940" cy="1769762"/>
          </a:xfrm>
        </p:spPr>
        <p:txBody>
          <a:bodyPr/>
          <a:lstStyle/>
          <a:p>
            <a:r>
              <a:rPr lang="en-US" dirty="0"/>
              <a:t>2Ring Dashboards </a:t>
            </a:r>
            <a:br>
              <a:rPr lang="en-US" dirty="0"/>
            </a:br>
            <a:r>
              <a:rPr lang="en-US" dirty="0"/>
              <a:t>&amp; Wallboards .. v8.2</a:t>
            </a:r>
          </a:p>
        </p:txBody>
      </p:sp>
      <p:sp>
        <p:nvSpPr>
          <p:cNvPr id="14" name="Subtitle 13"/>
          <p:cNvSpPr>
            <a:spLocks noGrp="1"/>
          </p:cNvSpPr>
          <p:nvPr>
            <p:ph type="subTitle" idx="1"/>
          </p:nvPr>
        </p:nvSpPr>
        <p:spPr>
          <a:xfrm>
            <a:off x="762000" y="3683726"/>
            <a:ext cx="7221940" cy="1146811"/>
          </a:xfrm>
        </p:spPr>
        <p:txBody>
          <a:bodyPr/>
          <a:lstStyle/>
          <a:p>
            <a:r>
              <a:rPr lang="en-US" dirty="0"/>
              <a:t>Deliver Personalized Information </a:t>
            </a:r>
          </a:p>
          <a:p>
            <a:r>
              <a:rPr lang="en-US" dirty="0"/>
              <a:t>to </a:t>
            </a:r>
            <a:r>
              <a:rPr lang="en-US"/>
              <a:t>Every Screen </a:t>
            </a:r>
            <a:endParaRPr lang="en-US" dirty="0"/>
          </a:p>
        </p:txBody>
      </p:sp>
      <p:sp>
        <p:nvSpPr>
          <p:cNvPr id="12" name="Subtitle 2"/>
          <p:cNvSpPr txBox="1">
            <a:spLocks/>
          </p:cNvSpPr>
          <p:nvPr/>
        </p:nvSpPr>
        <p:spPr>
          <a:xfrm>
            <a:off x="761999" y="4976949"/>
            <a:ext cx="10659733" cy="188105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Narrow" panose="020B0606020202030204" pitchFamily="34" charset="0"/>
              <a:buNone/>
              <a:defRPr sz="4000" b="1" kern="1200" baseline="0">
                <a:solidFill>
                  <a:srgbClr val="F8C4AF"/>
                </a:solidFill>
                <a:latin typeface="Arial Narrow" panose="020B0606020202030204" pitchFamily="34" charset="0"/>
                <a:ea typeface="+mn-ea"/>
                <a:cs typeface="+mn-cs"/>
              </a:defRPr>
            </a:lvl1pPr>
            <a:lvl2pPr marL="457200" indent="0" algn="ctr" defTabSz="914400" rtl="0" eaLnBrk="1" latinLnBrk="0" hangingPunct="1">
              <a:lnSpc>
                <a:spcPct val="90000"/>
              </a:lnSpc>
              <a:spcBef>
                <a:spcPts val="500"/>
              </a:spcBef>
              <a:buFont typeface="Arial Narrow" panose="020B0606020202030204" pitchFamily="34" charset="0"/>
              <a:buNone/>
              <a:defRPr sz="2000" kern="1200">
                <a:solidFill>
                  <a:schemeClr val="tx1"/>
                </a:solidFill>
                <a:latin typeface="Arial Narrow" panose="020B060602020203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Narrow" panose="020B0606020202030204" pitchFamily="34" charset="0"/>
                <a:ea typeface="+mn-ea"/>
                <a:cs typeface="+mn-cs"/>
              </a:defRPr>
            </a:lvl3pPr>
            <a:lvl4pPr marL="1371600" indent="0" algn="ctr" defTabSz="914400" rtl="0" eaLnBrk="1" latinLnBrk="0" hangingPunct="1">
              <a:lnSpc>
                <a:spcPct val="90000"/>
              </a:lnSpc>
              <a:spcBef>
                <a:spcPts val="500"/>
              </a:spcBef>
              <a:buFont typeface="Arial Narrow" panose="020B0606020202030204" pitchFamily="34" charset="0"/>
              <a:buNone/>
              <a:defRPr sz="1600" kern="1200">
                <a:solidFill>
                  <a:schemeClr val="tx1"/>
                </a:solidFill>
                <a:latin typeface="Arial Narrow" panose="020B0606020202030204" pitchFamily="34" charset="0"/>
                <a:ea typeface="+mn-ea"/>
                <a:cs typeface="+mn-cs"/>
              </a:defRPr>
            </a:lvl4pPr>
            <a:lvl5pPr marL="1828800" indent="0" algn="ctr" defTabSz="914400" rtl="0" eaLnBrk="1" latinLnBrk="0" hangingPunct="1">
              <a:lnSpc>
                <a:spcPct val="90000"/>
              </a:lnSpc>
              <a:spcBef>
                <a:spcPts val="500"/>
              </a:spcBef>
              <a:buFont typeface="Arial Narrow" panose="020B0606020202030204" pitchFamily="34" charset="0"/>
              <a:buNone/>
              <a:defRPr sz="1600" kern="1200">
                <a:solidFill>
                  <a:schemeClr val="tx1"/>
                </a:solidFill>
                <a:latin typeface="Arial Narrow" panose="020B060602020203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1800" b="0" dirty="0">
                <a:solidFill>
                  <a:srgbClr val="CCE2ED"/>
                </a:solidFill>
                <a:latin typeface="Roboto" charset="0"/>
                <a:ea typeface="Roboto" charset="0"/>
                <a:cs typeface="Roboto" charset="0"/>
              </a:rPr>
              <a:t>Learn More: </a:t>
            </a:r>
            <a:r>
              <a:rPr lang="en-US" sz="1800" b="0" u="sng" dirty="0">
                <a:solidFill>
                  <a:schemeClr val="bg1"/>
                </a:solidFill>
                <a:latin typeface="Roboto Medium" charset="0"/>
                <a:ea typeface="Roboto Medium" charset="0"/>
                <a:cs typeface="Roboto Medium" charset="0"/>
                <a:hlinkClick r:id="rId3"/>
              </a:rPr>
              <a:t>www.2Ring.com/DW</a:t>
            </a:r>
            <a:r>
              <a:rPr lang="en-US" sz="1800" b="0" u="sng" dirty="0">
                <a:solidFill>
                  <a:schemeClr val="bg1"/>
                </a:solidFill>
                <a:latin typeface="Roboto Medium" charset="0"/>
                <a:ea typeface="Roboto Medium" charset="0"/>
                <a:cs typeface="Roboto Medium" charset="0"/>
              </a:rPr>
              <a:t> </a:t>
            </a:r>
          </a:p>
          <a:p>
            <a:pPr>
              <a:lnSpc>
                <a:spcPct val="100000"/>
              </a:lnSpc>
              <a:spcBef>
                <a:spcPts val="0"/>
              </a:spcBef>
            </a:pPr>
            <a:r>
              <a:rPr lang="en-US" sz="1800" b="0" dirty="0">
                <a:solidFill>
                  <a:srgbClr val="CCE2ED"/>
                </a:solidFill>
                <a:latin typeface="Roboto" charset="0"/>
                <a:ea typeface="Roboto" charset="0"/>
                <a:cs typeface="Roboto" charset="0"/>
              </a:rPr>
              <a:t>A Sample Wallboard Layout: </a:t>
            </a:r>
            <a:r>
              <a:rPr lang="en-US" sz="1800" b="0" u="sng" dirty="0">
                <a:solidFill>
                  <a:schemeClr val="bg1"/>
                </a:solidFill>
                <a:latin typeface="Roboto Medium" charset="0"/>
                <a:ea typeface="Roboto Medium" charset="0"/>
                <a:cs typeface="Roboto Medium" charset="0"/>
              </a:rPr>
              <a:t>2Ring.com/</a:t>
            </a:r>
            <a:r>
              <a:rPr lang="en-US" sz="1800" b="0" u="sng" dirty="0" err="1">
                <a:solidFill>
                  <a:schemeClr val="bg1"/>
                </a:solidFill>
                <a:latin typeface="Roboto Medium" charset="0"/>
                <a:ea typeface="Roboto Medium" charset="0"/>
                <a:cs typeface="Roboto Medium" charset="0"/>
              </a:rPr>
              <a:t>TryIt</a:t>
            </a:r>
            <a:endParaRPr lang="en-US" sz="1800" b="0" u="sng" dirty="0">
              <a:solidFill>
                <a:schemeClr val="bg1"/>
              </a:solidFill>
              <a:latin typeface="Roboto Medium" charset="0"/>
              <a:ea typeface="Roboto Medium" charset="0"/>
              <a:cs typeface="Roboto Medium" charset="0"/>
            </a:endParaRPr>
          </a:p>
          <a:p>
            <a:pPr>
              <a:lnSpc>
                <a:spcPct val="100000"/>
              </a:lnSpc>
              <a:spcBef>
                <a:spcPts val="0"/>
              </a:spcBef>
            </a:pPr>
            <a:r>
              <a:rPr lang="en-US" sz="1800" b="0" dirty="0">
                <a:solidFill>
                  <a:srgbClr val="CCE2ED"/>
                </a:solidFill>
                <a:latin typeface="Roboto" charset="0"/>
                <a:ea typeface="Roboto" charset="0"/>
                <a:cs typeface="Roboto" charset="0"/>
              </a:rPr>
              <a:t>Full Demo Access: </a:t>
            </a:r>
            <a:r>
              <a:rPr lang="en-US" sz="1800" b="0" u="sng" dirty="0">
                <a:solidFill>
                  <a:schemeClr val="bg1"/>
                </a:solidFill>
                <a:latin typeface="Roboto Medium" charset="0"/>
                <a:ea typeface="Roboto Medium" charset="0"/>
                <a:cs typeface="Roboto Medium" charset="0"/>
                <a:hlinkClick r:id="rId4"/>
              </a:rPr>
              <a:t>2Ring.com/</a:t>
            </a:r>
            <a:r>
              <a:rPr lang="en-US" sz="1800" b="0" u="sng" dirty="0" err="1">
                <a:solidFill>
                  <a:schemeClr val="bg1"/>
                </a:solidFill>
                <a:latin typeface="Roboto Medium" charset="0"/>
                <a:ea typeface="Roboto Medium" charset="0"/>
                <a:cs typeface="Roboto Medium" charset="0"/>
                <a:hlinkClick r:id="rId4"/>
              </a:rPr>
              <a:t>DWtrial</a:t>
            </a:r>
            <a:endParaRPr lang="en-US" sz="1800" b="0" u="sng" dirty="0">
              <a:solidFill>
                <a:schemeClr val="bg1"/>
              </a:solidFill>
              <a:latin typeface="Roboto Medium" charset="0"/>
              <a:ea typeface="Roboto Medium" charset="0"/>
              <a:cs typeface="Roboto Medium" charset="0"/>
            </a:endParaRPr>
          </a:p>
          <a:p>
            <a:pPr>
              <a:lnSpc>
                <a:spcPct val="100000"/>
              </a:lnSpc>
              <a:spcBef>
                <a:spcPts val="0"/>
              </a:spcBef>
            </a:pPr>
            <a:endParaRPr lang="en-US" sz="1800" b="0" dirty="0">
              <a:solidFill>
                <a:srgbClr val="CCE2ED"/>
              </a:solidFill>
              <a:latin typeface="Roboto" charset="0"/>
              <a:ea typeface="Roboto" charset="0"/>
              <a:cs typeface="Roboto" charset="0"/>
            </a:endParaRPr>
          </a:p>
          <a:p>
            <a:pPr>
              <a:lnSpc>
                <a:spcPct val="100000"/>
              </a:lnSpc>
              <a:spcBef>
                <a:spcPts val="0"/>
              </a:spcBef>
            </a:pPr>
            <a:r>
              <a:rPr lang="en-US" sz="1800" b="0" dirty="0">
                <a:solidFill>
                  <a:srgbClr val="CCE2ED"/>
                </a:solidFill>
                <a:latin typeface="Roboto" charset="0"/>
                <a:ea typeface="Roboto" charset="0"/>
                <a:cs typeface="Roboto" charset="0"/>
              </a:rPr>
              <a:t>Follow Us on Twitter: </a:t>
            </a:r>
            <a:r>
              <a:rPr lang="en-US" sz="1800" b="0" dirty="0">
                <a:solidFill>
                  <a:schemeClr val="bg1"/>
                </a:solidFill>
                <a:latin typeface="Roboto Medium" charset="0"/>
                <a:ea typeface="Roboto Medium" charset="0"/>
                <a:cs typeface="Roboto Medium" charset="0"/>
                <a:hlinkClick r:id="rId5"/>
              </a:rPr>
              <a:t>@2Ring4UC</a:t>
            </a:r>
            <a:br>
              <a:rPr lang="en-US" sz="1800" b="0" dirty="0">
                <a:solidFill>
                  <a:schemeClr val="bg1"/>
                </a:solidFill>
                <a:latin typeface="Roboto Medium" charset="0"/>
                <a:ea typeface="Roboto Medium" charset="0"/>
                <a:cs typeface="Roboto Medium" charset="0"/>
              </a:rPr>
            </a:br>
            <a:r>
              <a:rPr lang="en-US" sz="1800" b="0" dirty="0">
                <a:solidFill>
                  <a:srgbClr val="CCE2ED"/>
                </a:solidFill>
                <a:latin typeface="Roboto" charset="0"/>
                <a:ea typeface="Roboto" charset="0"/>
                <a:cs typeface="Roboto" charset="0"/>
              </a:rPr>
              <a:t>Follow Us on LinkedIn: </a:t>
            </a:r>
            <a:r>
              <a:rPr lang="en-US" sz="1800" b="0" dirty="0">
                <a:solidFill>
                  <a:schemeClr val="bg1"/>
                </a:solidFill>
                <a:latin typeface="Roboto Medium" charset="0"/>
                <a:ea typeface="Roboto Medium" charset="0"/>
                <a:cs typeface="Roboto Medium" charset="0"/>
                <a:hlinkClick r:id="rId6"/>
              </a:rPr>
              <a:t>www.linkedin.com/company/2Ring</a:t>
            </a:r>
            <a:endParaRPr lang="en-US" sz="1800" b="0" dirty="0">
              <a:solidFill>
                <a:schemeClr val="bg1"/>
              </a:solidFill>
              <a:latin typeface="Roboto Medium" charset="0"/>
              <a:ea typeface="Roboto Medium" charset="0"/>
              <a:cs typeface="Roboto Medium" charset="0"/>
            </a:endParaRPr>
          </a:p>
          <a:p>
            <a:pPr>
              <a:lnSpc>
                <a:spcPct val="100000"/>
              </a:lnSpc>
              <a:spcBef>
                <a:spcPts val="0"/>
              </a:spcBef>
            </a:pPr>
            <a:endParaRPr lang="en-US" sz="1800" b="0" u="sng" dirty="0">
              <a:solidFill>
                <a:schemeClr val="bg1"/>
              </a:solidFill>
              <a:latin typeface="Roboto Medium" charset="0"/>
              <a:ea typeface="Roboto Medium" charset="0"/>
              <a:cs typeface="Roboto Medium" charset="0"/>
            </a:endParaRPr>
          </a:p>
        </p:txBody>
      </p:sp>
      <p:pic>
        <p:nvPicPr>
          <p:cNvPr id="3" name="Picture 2" descr="Diagram&#10;&#10;Description automatically generated with medium confidence">
            <a:extLst>
              <a:ext uri="{FF2B5EF4-FFF2-40B4-BE49-F238E27FC236}">
                <a16:creationId xmlns:a16="http://schemas.microsoft.com/office/drawing/2014/main" id="{27EAA687-0115-4EF6-9E11-E6422E3C9E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51364" y="1774046"/>
            <a:ext cx="4089921" cy="4089921"/>
          </a:xfrm>
          <a:prstGeom prst="rect">
            <a:avLst/>
          </a:prstGeom>
        </p:spPr>
      </p:pic>
    </p:spTree>
    <p:extLst>
      <p:ext uri="{BB962C8B-B14F-4D97-AF65-F5344CB8AC3E}">
        <p14:creationId xmlns:p14="http://schemas.microsoft.com/office/powerpoint/2010/main" val="2101132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89900" y="2680450"/>
            <a:ext cx="1532966" cy="1532966"/>
          </a:xfrm>
          <a:prstGeom prst="rect">
            <a:avLst/>
          </a:prstGeom>
          <a:solidFill>
            <a:srgbClr val="5196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5" name="Rectangle 4"/>
          <p:cNvSpPr/>
          <p:nvPr/>
        </p:nvSpPr>
        <p:spPr>
          <a:xfrm>
            <a:off x="3444946" y="1913967"/>
            <a:ext cx="6138653" cy="3065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6" name="Text Placeholder 2"/>
          <p:cNvSpPr txBox="1">
            <a:spLocks/>
          </p:cNvSpPr>
          <p:nvPr/>
        </p:nvSpPr>
        <p:spPr>
          <a:xfrm>
            <a:off x="3444947" y="2680450"/>
            <a:ext cx="6126056"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srgbClr val="FF0000"/>
                </a:solidFill>
                <a:effectLst/>
                <a:uLnTx/>
                <a:uFillTx/>
                <a:latin typeface="Roboto Light" charset="0"/>
                <a:ea typeface="Roboto Light" charset="0"/>
                <a:cs typeface="Roboto Light" charset="0"/>
              </a:rPr>
              <a:t>Founded in </a:t>
            </a:r>
            <a:r>
              <a:rPr kumimoji="0" lang="en-US" sz="4000" b="1" i="0" u="none" strike="noStrike" kern="1200" cap="none" spc="0" normalizeH="0" baseline="0" noProof="0" dirty="0">
                <a:ln>
                  <a:noFill/>
                </a:ln>
                <a:solidFill>
                  <a:srgbClr val="FF0000"/>
                </a:solidFill>
                <a:effectLst/>
                <a:uLnTx/>
                <a:uFillTx/>
                <a:latin typeface="Roboto" charset="0"/>
                <a:ea typeface="Roboto" charset="0"/>
                <a:cs typeface="Roboto" charset="0"/>
              </a:rPr>
              <a:t>2001</a:t>
            </a: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Tree>
    <p:extLst>
      <p:ext uri="{BB962C8B-B14F-4D97-AF65-F5344CB8AC3E}">
        <p14:creationId xmlns:p14="http://schemas.microsoft.com/office/powerpoint/2010/main" val="4109655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510871" y="2680448"/>
            <a:ext cx="4611995" cy="1532968"/>
          </a:xfrm>
          <a:prstGeom prst="rect">
            <a:avLst/>
          </a:prstGeom>
          <a:solidFill>
            <a:srgbClr val="5196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8" name="Rectangle 7"/>
          <p:cNvSpPr/>
          <p:nvPr/>
        </p:nvSpPr>
        <p:spPr>
          <a:xfrm>
            <a:off x="1911985" y="1913961"/>
            <a:ext cx="3065928" cy="3065930"/>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p:cNvSpPr/>
          <p:nvPr/>
        </p:nvSpPr>
        <p:spPr>
          <a:xfrm>
            <a:off x="4977911" y="1913963"/>
            <a:ext cx="3065917" cy="3065928"/>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 Placeholder 2"/>
          <p:cNvSpPr txBox="1">
            <a:spLocks/>
          </p:cNvSpPr>
          <p:nvPr/>
        </p:nvSpPr>
        <p:spPr>
          <a:xfrm>
            <a:off x="2521132" y="1913959"/>
            <a:ext cx="5509590" cy="3065932"/>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Products available through Cisco’s Global Price List (CCW)</a:t>
            </a:r>
          </a:p>
        </p:txBody>
      </p:sp>
      <p:sp>
        <p:nvSpPr>
          <p:cNvPr id="7" name="Rectangle 6"/>
          <p:cNvSpPr/>
          <p:nvPr/>
        </p:nvSpPr>
        <p:spPr>
          <a:xfrm>
            <a:off x="9589900" y="2680442"/>
            <a:ext cx="1532966" cy="1532966"/>
          </a:xfrm>
          <a:prstGeom prst="rect">
            <a:avLst/>
          </a:prstGeom>
          <a:solidFill>
            <a:srgbClr val="76ACC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1" name="Rectangle 10"/>
          <p:cNvSpPr/>
          <p:nvPr/>
        </p:nvSpPr>
        <p:spPr>
          <a:xfrm>
            <a:off x="8056934" y="2680442"/>
            <a:ext cx="1532966" cy="1532966"/>
          </a:xfrm>
          <a:prstGeom prst="rect">
            <a:avLst/>
          </a:prstGeom>
          <a:solidFill>
            <a:srgbClr val="64A1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404F95CB-9D02-4842-9F82-01B316CEA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3829" y="2662517"/>
            <a:ext cx="3065929" cy="1532965"/>
          </a:xfrm>
          <a:prstGeom prst="rect">
            <a:avLst/>
          </a:prstGeom>
        </p:spPr>
      </p:pic>
    </p:spTree>
    <p:extLst>
      <p:ext uri="{BB962C8B-B14F-4D97-AF65-F5344CB8AC3E}">
        <p14:creationId xmlns:p14="http://schemas.microsoft.com/office/powerpoint/2010/main" val="1490672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78223" y="2680450"/>
            <a:ext cx="1532966" cy="1532966"/>
          </a:xfrm>
          <a:prstGeom prst="rect">
            <a:avLst/>
          </a:prstGeom>
          <a:solidFill>
            <a:srgbClr val="5196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13" name="Rectangle 12"/>
          <p:cNvSpPr/>
          <p:nvPr/>
        </p:nvSpPr>
        <p:spPr>
          <a:xfrm>
            <a:off x="3444946" y="2680450"/>
            <a:ext cx="1532966" cy="1532966"/>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911980" y="2680450"/>
            <a:ext cx="1532966" cy="1532966"/>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p:cNvSpPr/>
          <p:nvPr/>
        </p:nvSpPr>
        <p:spPr>
          <a:xfrm>
            <a:off x="4977907" y="2680450"/>
            <a:ext cx="4598899" cy="1532966"/>
          </a:xfrm>
          <a:prstGeom prst="rect">
            <a:avLst/>
          </a:prstGeom>
          <a:solidFill>
            <a:srgbClr val="EDF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6" name="Text Placeholder 2"/>
          <p:cNvSpPr txBox="1">
            <a:spLocks/>
          </p:cNvSpPr>
          <p:nvPr/>
        </p:nvSpPr>
        <p:spPr>
          <a:xfrm>
            <a:off x="1911980" y="2680449"/>
            <a:ext cx="3065928"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Indirect</a:t>
            </a:r>
          </a:p>
        </p:txBody>
      </p:sp>
      <p:sp>
        <p:nvSpPr>
          <p:cNvPr id="17" name="Text Placeholder 2"/>
          <p:cNvSpPr txBox="1">
            <a:spLocks/>
          </p:cNvSpPr>
          <p:nvPr/>
        </p:nvSpPr>
        <p:spPr>
          <a:xfrm>
            <a:off x="4977908" y="2680449"/>
            <a:ext cx="4598897"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srgbClr val="5196C4"/>
                </a:solidFill>
                <a:effectLst/>
                <a:uLnTx/>
                <a:uFillTx/>
                <a:latin typeface="Roboto Light" charset="0"/>
                <a:ea typeface="Roboto Light" charset="0"/>
                <a:cs typeface="Roboto Light" charset="0"/>
              </a:rPr>
              <a:t>Sales Strategy</a:t>
            </a:r>
          </a:p>
        </p:txBody>
      </p:sp>
      <p:sp>
        <p:nvSpPr>
          <p:cNvPr id="59" name="Rectangle 58"/>
          <p:cNvSpPr/>
          <p:nvPr/>
        </p:nvSpPr>
        <p:spPr>
          <a:xfrm>
            <a:off x="1907284" y="4212808"/>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grpSp>
        <p:nvGrpSpPr>
          <p:cNvPr id="62" name="Group 61"/>
          <p:cNvGrpSpPr/>
          <p:nvPr/>
        </p:nvGrpSpPr>
        <p:grpSpPr>
          <a:xfrm>
            <a:off x="2674244" y="4212808"/>
            <a:ext cx="1534220" cy="767110"/>
            <a:chOff x="2674426" y="5009252"/>
            <a:chExt cx="1534220" cy="767110"/>
          </a:xfrm>
        </p:grpSpPr>
        <p:sp>
          <p:nvSpPr>
            <p:cNvPr id="60" name="Rectangle 59"/>
            <p:cNvSpPr/>
            <p:nvPr/>
          </p:nvSpPr>
          <p:spPr>
            <a:xfrm>
              <a:off x="2674426" y="5009252"/>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61" name="Rectangle 60"/>
            <p:cNvSpPr/>
            <p:nvPr/>
          </p:nvSpPr>
          <p:spPr>
            <a:xfrm>
              <a:off x="3441536" y="5009252"/>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grpSp>
      <p:sp>
        <p:nvSpPr>
          <p:cNvPr id="63" name="Rectangle 62"/>
          <p:cNvSpPr/>
          <p:nvPr/>
        </p:nvSpPr>
        <p:spPr>
          <a:xfrm>
            <a:off x="4208449" y="4212808"/>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grpSp>
        <p:nvGrpSpPr>
          <p:cNvPr id="64" name="Group 63"/>
          <p:cNvGrpSpPr/>
          <p:nvPr/>
        </p:nvGrpSpPr>
        <p:grpSpPr>
          <a:xfrm>
            <a:off x="4973976" y="4212808"/>
            <a:ext cx="1534220" cy="767110"/>
            <a:chOff x="2674426" y="5009252"/>
            <a:chExt cx="1534220" cy="767110"/>
          </a:xfrm>
        </p:grpSpPr>
        <p:sp>
          <p:nvSpPr>
            <p:cNvPr id="65" name="Rectangle 64"/>
            <p:cNvSpPr/>
            <p:nvPr/>
          </p:nvSpPr>
          <p:spPr>
            <a:xfrm>
              <a:off x="2674426" y="5009252"/>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66" name="Rectangle 65"/>
            <p:cNvSpPr/>
            <p:nvPr/>
          </p:nvSpPr>
          <p:spPr>
            <a:xfrm>
              <a:off x="3441536" y="5009252"/>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grpSp>
      <p:grpSp>
        <p:nvGrpSpPr>
          <p:cNvPr id="67" name="Group 66"/>
          <p:cNvGrpSpPr/>
          <p:nvPr/>
        </p:nvGrpSpPr>
        <p:grpSpPr>
          <a:xfrm>
            <a:off x="6506012" y="4212807"/>
            <a:ext cx="1534220" cy="767110"/>
            <a:chOff x="2674426" y="5009252"/>
            <a:chExt cx="1534220" cy="767110"/>
          </a:xfrm>
        </p:grpSpPr>
        <p:sp>
          <p:nvSpPr>
            <p:cNvPr id="68" name="Rectangle 67"/>
            <p:cNvSpPr/>
            <p:nvPr/>
          </p:nvSpPr>
          <p:spPr>
            <a:xfrm>
              <a:off x="2674426" y="5009252"/>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69" name="Rectangle 68"/>
            <p:cNvSpPr/>
            <p:nvPr/>
          </p:nvSpPr>
          <p:spPr>
            <a:xfrm>
              <a:off x="3441536" y="5009252"/>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grpSp>
      <p:pic>
        <p:nvPicPr>
          <p:cNvPr id="44" name="Picture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5806" y="4366662"/>
            <a:ext cx="1024143" cy="332222"/>
          </a:xfrm>
          <a:prstGeom prst="rect">
            <a:avLst/>
          </a:prstGeom>
        </p:spPr>
      </p:pic>
      <p:grpSp>
        <p:nvGrpSpPr>
          <p:cNvPr id="70" name="Group 69"/>
          <p:cNvGrpSpPr/>
          <p:nvPr/>
        </p:nvGrpSpPr>
        <p:grpSpPr>
          <a:xfrm>
            <a:off x="8032960" y="4212807"/>
            <a:ext cx="1534220" cy="767110"/>
            <a:chOff x="2674426" y="5009252"/>
            <a:chExt cx="1534220" cy="767110"/>
          </a:xfrm>
        </p:grpSpPr>
        <p:sp>
          <p:nvSpPr>
            <p:cNvPr id="71" name="Rectangle 70"/>
            <p:cNvSpPr/>
            <p:nvPr/>
          </p:nvSpPr>
          <p:spPr>
            <a:xfrm>
              <a:off x="2674426" y="5009252"/>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2" name="Rectangle 71"/>
            <p:cNvSpPr/>
            <p:nvPr/>
          </p:nvSpPr>
          <p:spPr>
            <a:xfrm>
              <a:off x="3441536" y="5009252"/>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grpSp>
      <p:sp>
        <p:nvSpPr>
          <p:cNvPr id="74" name="Rectangle 73"/>
          <p:cNvSpPr/>
          <p:nvPr/>
        </p:nvSpPr>
        <p:spPr>
          <a:xfrm>
            <a:off x="9517756" y="4212807"/>
            <a:ext cx="826243"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pic>
        <p:nvPicPr>
          <p:cNvPr id="50" name="Picture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5485" y="4245002"/>
            <a:ext cx="703330" cy="703330"/>
          </a:xfrm>
          <a:prstGeom prst="rect">
            <a:avLst/>
          </a:prstGeom>
        </p:spPr>
      </p:pic>
      <p:sp>
        <p:nvSpPr>
          <p:cNvPr id="76" name="Rectangle 75"/>
          <p:cNvSpPr/>
          <p:nvPr/>
        </p:nvSpPr>
        <p:spPr>
          <a:xfrm>
            <a:off x="10344041" y="4212807"/>
            <a:ext cx="767110" cy="76711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pic>
        <p:nvPicPr>
          <p:cNvPr id="53" name="Picture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32284" y="4351795"/>
            <a:ext cx="578320" cy="430642"/>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0155" y="4284301"/>
            <a:ext cx="681142" cy="631877"/>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6632" y="4345751"/>
            <a:ext cx="1297435" cy="501221"/>
          </a:xfrm>
          <a:prstGeom prst="rect">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26776" y="4453716"/>
            <a:ext cx="622203" cy="224258"/>
          </a:xfrm>
          <a:prstGeom prst="rect">
            <a:avLst/>
          </a:prstGeom>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09695" y="4456258"/>
            <a:ext cx="886865" cy="221716"/>
          </a:xfrm>
          <a:prstGeom prst="rect">
            <a:avLst/>
          </a:prstGeom>
        </p:spPr>
      </p:pic>
      <p:pic>
        <p:nvPicPr>
          <p:cNvPr id="48" name="Picture 4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891851" y="4401473"/>
            <a:ext cx="1062380" cy="390386"/>
          </a:xfrm>
          <a:prstGeom prst="rect">
            <a:avLst/>
          </a:prstGeom>
        </p:spPr>
      </p:pic>
    </p:spTree>
    <p:extLst>
      <p:ext uri="{BB962C8B-B14F-4D97-AF65-F5344CB8AC3E}">
        <p14:creationId xmlns:p14="http://schemas.microsoft.com/office/powerpoint/2010/main" val="812187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89900" y="2680450"/>
            <a:ext cx="1532966" cy="1532966"/>
          </a:xfrm>
          <a:prstGeom prst="rect">
            <a:avLst/>
          </a:prstGeom>
          <a:solidFill>
            <a:srgbClr val="5196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9" name="Rectangle 8"/>
          <p:cNvSpPr/>
          <p:nvPr/>
        </p:nvSpPr>
        <p:spPr>
          <a:xfrm>
            <a:off x="1911981" y="2680450"/>
            <a:ext cx="7664826"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1911981" y="2680449"/>
            <a:ext cx="765902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srgbClr val="5196C4"/>
                </a:solidFill>
                <a:effectLst/>
                <a:uLnTx/>
                <a:uFillTx/>
                <a:latin typeface="Roboto Light" charset="0"/>
                <a:ea typeface="Roboto Light" charset="0"/>
                <a:cs typeface="Roboto Light" charset="0"/>
              </a:rPr>
              <a:t>Agile Development</a:t>
            </a:r>
          </a:p>
        </p:txBody>
      </p:sp>
    </p:spTree>
    <p:extLst>
      <p:ext uri="{BB962C8B-B14F-4D97-AF65-F5344CB8AC3E}">
        <p14:creationId xmlns:p14="http://schemas.microsoft.com/office/powerpoint/2010/main" val="2016187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Rectangle 3"/>
          <p:cNvSpPr/>
          <p:nvPr/>
        </p:nvSpPr>
        <p:spPr>
          <a:xfrm>
            <a:off x="6532679" y="2680450"/>
            <a:ext cx="4590187" cy="1532966"/>
          </a:xfrm>
          <a:prstGeom prst="rect">
            <a:avLst/>
          </a:prstGeom>
          <a:solidFill>
            <a:srgbClr val="5196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6" name="Rectangle 5"/>
          <p:cNvSpPr/>
          <p:nvPr/>
        </p:nvSpPr>
        <p:spPr>
          <a:xfrm>
            <a:off x="6516678" y="380999"/>
            <a:ext cx="4587291" cy="1532966"/>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196C4"/>
              </a:solidFill>
              <a:effectLst/>
              <a:uLnTx/>
              <a:uFillTx/>
              <a:latin typeface="Calibri" panose="020F0502020204030204"/>
              <a:ea typeface="+mn-ea"/>
              <a:cs typeface="+mn-cs"/>
            </a:endParaRPr>
          </a:p>
        </p:txBody>
      </p:sp>
      <p:sp>
        <p:nvSpPr>
          <p:cNvPr id="8" name="Rectangle 7"/>
          <p:cNvSpPr/>
          <p:nvPr/>
        </p:nvSpPr>
        <p:spPr>
          <a:xfrm>
            <a:off x="6513781" y="1905685"/>
            <a:ext cx="4590187" cy="791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1" name="Text Placeholder 2"/>
          <p:cNvSpPr txBox="1">
            <a:spLocks/>
          </p:cNvSpPr>
          <p:nvPr/>
        </p:nvSpPr>
        <p:spPr>
          <a:xfrm>
            <a:off x="6741761" y="1905683"/>
            <a:ext cx="4364947" cy="79132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2800" b="0" i="0" u="none" strike="noStrike" kern="1200" cap="none" spc="0" normalizeH="0" baseline="0" noProof="0" dirty="0">
                <a:ln>
                  <a:noFill/>
                </a:ln>
                <a:solidFill>
                  <a:srgbClr val="5196C4"/>
                </a:solidFill>
                <a:effectLst/>
                <a:uLnTx/>
                <a:uFillTx/>
                <a:latin typeface="Roboto Light" charset="0"/>
                <a:ea typeface="Roboto Light" charset="0"/>
                <a:cs typeface="Roboto Light" charset="0"/>
              </a:rPr>
              <a:t>Slovakia, European Union</a:t>
            </a:r>
          </a:p>
        </p:txBody>
      </p:sp>
      <p:sp>
        <p:nvSpPr>
          <p:cNvPr id="12" name="Text Placeholder 2"/>
          <p:cNvSpPr txBox="1">
            <a:spLocks/>
          </p:cNvSpPr>
          <p:nvPr/>
        </p:nvSpPr>
        <p:spPr>
          <a:xfrm>
            <a:off x="6741762" y="372719"/>
            <a:ext cx="4382195"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EMEAR Headquarters</a:t>
            </a:r>
          </a:p>
        </p:txBody>
      </p:sp>
      <p:sp>
        <p:nvSpPr>
          <p:cNvPr id="9" name="Rectangle 8">
            <a:extLst>
              <a:ext uri="{FF2B5EF4-FFF2-40B4-BE49-F238E27FC236}">
                <a16:creationId xmlns:a16="http://schemas.microsoft.com/office/drawing/2014/main" id="{10939F87-F03A-4F0F-9633-42A5926B2591}"/>
              </a:ext>
            </a:extLst>
          </p:cNvPr>
          <p:cNvSpPr/>
          <p:nvPr/>
        </p:nvSpPr>
        <p:spPr>
          <a:xfrm>
            <a:off x="6511041" y="2695948"/>
            <a:ext cx="4583233" cy="1532966"/>
          </a:xfrm>
          <a:prstGeom prst="rect">
            <a:avLst/>
          </a:prstGeom>
          <a:solidFill>
            <a:srgbClr val="69BED2">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bg1"/>
                </a:solidFill>
                <a:effectLst/>
                <a:uLnTx/>
                <a:uFillTx/>
                <a:latin typeface="Calibri" panose="020F0502020204030204"/>
                <a:ea typeface="+mn-ea"/>
                <a:cs typeface="+mn-cs"/>
              </a:rPr>
              <a:t>Development</a:t>
            </a:r>
          </a:p>
          <a:p>
            <a:pPr marL="342900" indent="-342900">
              <a:buFont typeface="Arial" panose="020B0604020202020204" pitchFamily="34" charset="0"/>
              <a:buChar char="•"/>
              <a:defRPr/>
            </a:pPr>
            <a:r>
              <a:rPr lang="en-US" sz="2400" b="1" dirty="0">
                <a:solidFill>
                  <a:schemeClr val="bg1"/>
                </a:solidFill>
              </a:rPr>
              <a:t>Support, Installation, &amp; Training</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6482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4" name="Rectangle 3"/>
          <p:cNvSpPr/>
          <p:nvPr/>
        </p:nvSpPr>
        <p:spPr>
          <a:xfrm>
            <a:off x="6532679" y="2680450"/>
            <a:ext cx="4590187" cy="1532966"/>
          </a:xfrm>
          <a:prstGeom prst="rect">
            <a:avLst/>
          </a:prstGeom>
          <a:solidFill>
            <a:srgbClr val="5196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6" name="Rectangle 5"/>
          <p:cNvSpPr/>
          <p:nvPr/>
        </p:nvSpPr>
        <p:spPr>
          <a:xfrm>
            <a:off x="6516678" y="380999"/>
            <a:ext cx="4587291" cy="1532966"/>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196C4"/>
              </a:solidFill>
              <a:effectLst/>
              <a:uLnTx/>
              <a:uFillTx/>
              <a:latin typeface="Calibri" panose="020F0502020204030204"/>
              <a:ea typeface="+mn-ea"/>
              <a:cs typeface="+mn-cs"/>
            </a:endParaRPr>
          </a:p>
        </p:txBody>
      </p:sp>
      <p:sp>
        <p:nvSpPr>
          <p:cNvPr id="8" name="Rectangle 7"/>
          <p:cNvSpPr/>
          <p:nvPr/>
        </p:nvSpPr>
        <p:spPr>
          <a:xfrm>
            <a:off x="6513781" y="1905685"/>
            <a:ext cx="4590187" cy="791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1" name="Text Placeholder 2"/>
          <p:cNvSpPr txBox="1">
            <a:spLocks/>
          </p:cNvSpPr>
          <p:nvPr/>
        </p:nvSpPr>
        <p:spPr>
          <a:xfrm>
            <a:off x="6741761" y="1905683"/>
            <a:ext cx="4364947" cy="79132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2800" b="0" i="0" u="none" strike="noStrike" kern="1200" cap="none" spc="0" normalizeH="0" baseline="0" noProof="0" dirty="0">
                <a:ln>
                  <a:noFill/>
                </a:ln>
                <a:solidFill>
                  <a:srgbClr val="5196C4"/>
                </a:solidFill>
                <a:effectLst/>
                <a:uLnTx/>
                <a:uFillTx/>
                <a:latin typeface="Roboto Light" charset="0"/>
                <a:ea typeface="Roboto Light" charset="0"/>
                <a:cs typeface="Roboto Light" charset="0"/>
              </a:rPr>
              <a:t>Sacramento, CA</a:t>
            </a:r>
          </a:p>
        </p:txBody>
      </p:sp>
      <p:sp>
        <p:nvSpPr>
          <p:cNvPr id="12" name="Text Placeholder 2"/>
          <p:cNvSpPr txBox="1">
            <a:spLocks/>
          </p:cNvSpPr>
          <p:nvPr/>
        </p:nvSpPr>
        <p:spPr>
          <a:xfrm>
            <a:off x="6741762" y="372719"/>
            <a:ext cx="4382195"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North American Headquarters</a:t>
            </a:r>
          </a:p>
        </p:txBody>
      </p:sp>
      <p:sp>
        <p:nvSpPr>
          <p:cNvPr id="9" name="Rectangle 8">
            <a:extLst>
              <a:ext uri="{FF2B5EF4-FFF2-40B4-BE49-F238E27FC236}">
                <a16:creationId xmlns:a16="http://schemas.microsoft.com/office/drawing/2014/main" id="{DC47C30D-84C6-4478-84B7-76B1666E703D}"/>
              </a:ext>
            </a:extLst>
          </p:cNvPr>
          <p:cNvSpPr/>
          <p:nvPr/>
        </p:nvSpPr>
        <p:spPr>
          <a:xfrm>
            <a:off x="6513780" y="2695948"/>
            <a:ext cx="4580494" cy="1304552"/>
          </a:xfrm>
          <a:prstGeom prst="rect">
            <a:avLst/>
          </a:prstGeom>
          <a:solidFill>
            <a:srgbClr val="68BFD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bg1"/>
                </a:solidFill>
                <a:effectLst/>
                <a:uLnTx/>
                <a:uFillTx/>
                <a:latin typeface="Calibri" panose="020F0502020204030204"/>
              </a:rPr>
              <a:t>North American Based Support, Installation, &amp; Training</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chemeClr val="bg1"/>
              </a:solidFill>
              <a:effectLst/>
              <a:uLnTx/>
              <a:uFillTx/>
              <a:latin typeface="Calibri" panose="020F0502020204030204"/>
            </a:endParaRPr>
          </a:p>
        </p:txBody>
      </p:sp>
    </p:spTree>
    <p:extLst>
      <p:ext uri="{BB962C8B-B14F-4D97-AF65-F5344CB8AC3E}">
        <p14:creationId xmlns:p14="http://schemas.microsoft.com/office/powerpoint/2010/main" val="414679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A52B6-CCFE-42FE-BC90-DDECCE69A135}"/>
              </a:ext>
            </a:extLst>
          </p:cNvPr>
          <p:cNvSpPr>
            <a:spLocks noGrp="1"/>
          </p:cNvSpPr>
          <p:nvPr>
            <p:ph type="title"/>
          </p:nvPr>
        </p:nvSpPr>
        <p:spPr/>
        <p:txBody>
          <a:bodyPr/>
          <a:lstStyle/>
          <a:p>
            <a:r>
              <a:rPr lang="en-US" dirty="0"/>
              <a:t>Business Case</a:t>
            </a:r>
          </a:p>
        </p:txBody>
      </p:sp>
      <p:sp>
        <p:nvSpPr>
          <p:cNvPr id="3" name="Text Placeholder 2">
            <a:extLst>
              <a:ext uri="{FF2B5EF4-FFF2-40B4-BE49-F238E27FC236}">
                <a16:creationId xmlns:a16="http://schemas.microsoft.com/office/drawing/2014/main" id="{DB3E8222-3462-4F75-A130-61798C1691E9}"/>
              </a:ext>
            </a:extLst>
          </p:cNvPr>
          <p:cNvSpPr>
            <a:spLocks noGrp="1"/>
          </p:cNvSpPr>
          <p:nvPr>
            <p:ph type="body" sz="quarter" idx="17"/>
          </p:nvPr>
        </p:nvSpPr>
        <p:spPr/>
        <p:txBody>
          <a:bodyPr/>
          <a:lstStyle/>
          <a:p>
            <a:pPr marL="342900" indent="-342900">
              <a:buFont typeface="Arial" panose="020B0604020202020204" pitchFamily="34" charset="0"/>
              <a:buChar char="•"/>
            </a:pPr>
            <a:r>
              <a:rPr lang="en-US" sz="1600" dirty="0"/>
              <a:t>Stay informed no matter where you are (web-based layouts + flexible alerts)</a:t>
            </a:r>
          </a:p>
          <a:p>
            <a:pPr marL="868363" lvl="1">
              <a:buFont typeface="Arial" panose="020B0604020202020204" pitchFamily="34" charset="0"/>
              <a:buChar char="•"/>
            </a:pPr>
            <a:r>
              <a:rPr lang="en-US" sz="1200" dirty="0"/>
              <a:t>Provide real-time information on contact center (CC) performance, even to executives who are not part of the CC (permalinks).</a:t>
            </a:r>
          </a:p>
          <a:p>
            <a:pPr marL="868363" lvl="1">
              <a:buFont typeface="Arial" panose="020B0604020202020204" pitchFamily="34" charset="0"/>
              <a:buChar char="•"/>
            </a:pPr>
            <a:r>
              <a:rPr lang="en-US" sz="1200" dirty="0"/>
              <a:t>Receive alerts via email, SMS / text, IM message, or directly in the marquee that’s part of your layout.</a:t>
            </a:r>
          </a:p>
          <a:p>
            <a:pPr marL="342900" indent="-342900">
              <a:buFont typeface="Arial" panose="020B0604020202020204" pitchFamily="34" charset="0"/>
              <a:buChar char="•"/>
            </a:pPr>
            <a:r>
              <a:rPr lang="en-US" sz="1600" dirty="0"/>
              <a:t>Review all important information on one screen (multiple data source)</a:t>
            </a:r>
          </a:p>
          <a:p>
            <a:pPr marL="868363" lvl="1">
              <a:buFont typeface="Arial" panose="020B0604020202020204" pitchFamily="34" charset="0"/>
              <a:buChar char="•"/>
            </a:pPr>
            <a:r>
              <a:rPr lang="en-US" sz="1200" dirty="0"/>
              <a:t>Provide agents with additional business relevant information (ERP / CRM Systems)</a:t>
            </a:r>
          </a:p>
          <a:p>
            <a:pPr marL="342900" indent="-342900">
              <a:buFont typeface="Arial" panose="020B0604020202020204" pitchFamily="34" charset="0"/>
              <a:buChar char="•"/>
            </a:pPr>
            <a:r>
              <a:rPr lang="en-US" sz="1600" dirty="0"/>
              <a:t>Break-down stats for different skill-groups, sites,  .. (unlimited number of layouts)</a:t>
            </a:r>
          </a:p>
          <a:p>
            <a:pPr marL="868363" lvl="1">
              <a:buFont typeface="Arial" panose="020B0604020202020204" pitchFamily="34" charset="0"/>
              <a:buChar char="•"/>
            </a:pPr>
            <a:r>
              <a:rPr lang="en-US" sz="1200" dirty="0"/>
              <a:t>Create special layout for your service desk (Ticketing System)</a:t>
            </a:r>
          </a:p>
          <a:p>
            <a:pPr marL="342900" indent="-342900">
              <a:buFont typeface="Arial" panose="020B0604020202020204" pitchFamily="34" charset="0"/>
              <a:buChar char="•"/>
            </a:pPr>
            <a:r>
              <a:rPr lang="en-US" sz="1600" dirty="0"/>
              <a:t>Show metrics that matter to your users (out of the box + derived calculations)</a:t>
            </a:r>
          </a:p>
          <a:p>
            <a:pPr marL="868363" lvl="1">
              <a:buFont typeface="Arial" panose="020B0604020202020204" pitchFamily="34" charset="0"/>
              <a:buChar char="•"/>
            </a:pPr>
            <a:r>
              <a:rPr lang="en-US" sz="1200" dirty="0"/>
              <a:t>Merge data for multiple queues / skill groups into one row / KPI</a:t>
            </a:r>
          </a:p>
          <a:p>
            <a:pPr marL="868363" lvl="1">
              <a:buFont typeface="Arial" panose="020B0604020202020204" pitchFamily="34" charset="0"/>
              <a:buChar char="•"/>
            </a:pPr>
            <a:r>
              <a:rPr lang="en-US" sz="1200" dirty="0"/>
              <a:t>Utilize the support for creation of CUSTOM calculations</a:t>
            </a:r>
          </a:p>
          <a:p>
            <a:pPr marL="342900" indent="-342900">
              <a:buFont typeface="Arial" panose="020B0604020202020204" pitchFamily="34" charset="0"/>
              <a:buChar char="•"/>
            </a:pPr>
            <a:r>
              <a:rPr lang="en-US" sz="1600" dirty="0"/>
              <a:t>Support competition among agents</a:t>
            </a:r>
          </a:p>
          <a:p>
            <a:pPr marL="868363" lvl="1">
              <a:buFont typeface="Arial" panose="020B0604020202020204" pitchFamily="34" charset="0"/>
              <a:buChar char="•"/>
            </a:pPr>
            <a:r>
              <a:rPr lang="en-US" sz="1200" dirty="0"/>
              <a:t>Create Top 10 or Bottom 10 views</a:t>
            </a:r>
          </a:p>
          <a:p>
            <a:pPr marL="868363" lvl="1">
              <a:buFont typeface="Arial" panose="020B0604020202020204" pitchFamily="34" charset="0"/>
              <a:buChar char="•"/>
            </a:pPr>
            <a:r>
              <a:rPr lang="en-US" sz="1200" dirty="0"/>
              <a:t>Show feedback received via 2Ring Feedback Service: </a:t>
            </a:r>
            <a:r>
              <a:rPr lang="en-US" sz="1200" dirty="0">
                <a:hlinkClick r:id="rId3"/>
              </a:rPr>
              <a:t>www.2Ring.com/Staffino</a:t>
            </a:r>
            <a:r>
              <a:rPr lang="en-US" sz="1200" dirty="0"/>
              <a:t> </a:t>
            </a:r>
          </a:p>
          <a:p>
            <a:pPr marL="868363" lvl="1">
              <a:buFont typeface="Arial" panose="020B0604020202020204" pitchFamily="34" charset="0"/>
              <a:buChar char="•"/>
            </a:pPr>
            <a:r>
              <a:rPr lang="en-US" sz="1200" dirty="0"/>
              <a:t>Show trends – e.g. number of calls handled over the recent period (e.g. last 4 weeks)</a:t>
            </a:r>
          </a:p>
          <a:p>
            <a:pPr marL="342900" indent="-342900">
              <a:buFont typeface="Arial" panose="020B0604020202020204" pitchFamily="34" charset="0"/>
              <a:buChar char="•"/>
            </a:pPr>
            <a:r>
              <a:rPr lang="en-US" sz="1600" dirty="0"/>
              <a:t>Broadcast messages to a scrolling text marquee</a:t>
            </a:r>
          </a:p>
          <a:p>
            <a:pPr marL="868363" lvl="1">
              <a:buFont typeface="Arial" panose="020B0604020202020204" pitchFamily="34" charset="0"/>
              <a:buChar char="•"/>
            </a:pPr>
            <a:r>
              <a:rPr lang="en-US" sz="1200" dirty="0"/>
              <a:t>Sending messages from Cisco Finesse requires 2Ring Gadgets – Enhanced or Premium Bundle: </a:t>
            </a:r>
            <a:r>
              <a:rPr lang="en-US" sz="1200" dirty="0">
                <a:hlinkClick r:id="rId4"/>
              </a:rPr>
              <a:t>www.2Ring.com/Gadgets</a:t>
            </a:r>
            <a:r>
              <a:rPr lang="en-US" sz="1200" dirty="0"/>
              <a:t> </a:t>
            </a:r>
          </a:p>
        </p:txBody>
      </p:sp>
    </p:spTree>
    <p:extLst>
      <p:ext uri="{BB962C8B-B14F-4D97-AF65-F5344CB8AC3E}">
        <p14:creationId xmlns:p14="http://schemas.microsoft.com/office/powerpoint/2010/main" val="1163000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5195C4"/>
                </a:solidFill>
              </a:rPr>
              <a:t>Supported Data Sources</a:t>
            </a:r>
          </a:p>
        </p:txBody>
      </p:sp>
      <p:sp>
        <p:nvSpPr>
          <p:cNvPr id="5" name="Text Placeholder 4"/>
          <p:cNvSpPr>
            <a:spLocks noGrp="1"/>
          </p:cNvSpPr>
          <p:nvPr>
            <p:ph type="body" sz="quarter" idx="17"/>
          </p:nvPr>
        </p:nvSpPr>
        <p:spPr>
          <a:xfrm>
            <a:off x="469233" y="2017102"/>
            <a:ext cx="4362650" cy="4345198"/>
          </a:xfrm>
        </p:spPr>
        <p:txBody>
          <a:bodyPr numCol="2">
            <a:noAutofit/>
          </a:bodyPr>
          <a:lstStyle/>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Cisco WebEx Contact Center, incl. Enterprise</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Cisco UCCX </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Cisco UCCE (incl. Packaged)</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Cisco CUCM (</a:t>
            </a:r>
            <a:r>
              <a:rPr lang="en-US" sz="1400" dirty="0" err="1">
                <a:latin typeface="Roboto Light" panose="02000000000000000000" pitchFamily="2" charset="0"/>
                <a:ea typeface="Roboto Light" panose="02000000000000000000" pitchFamily="2" charset="0"/>
              </a:rPr>
              <a:t>CallManager</a:t>
            </a:r>
            <a:r>
              <a:rPr lang="en-US" sz="1400" dirty="0">
                <a:latin typeface="Roboto Light" panose="02000000000000000000" pitchFamily="2" charset="0"/>
                <a:ea typeface="Roboto Light" panose="02000000000000000000" pitchFamily="2" charset="0"/>
              </a:rPr>
              <a:t>)</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Cisco Unity (</a:t>
            </a:r>
            <a:r>
              <a:rPr lang="en-US" sz="1400" dirty="0" err="1">
                <a:latin typeface="Roboto Light" panose="02000000000000000000" pitchFamily="2" charset="0"/>
                <a:ea typeface="Roboto Light" panose="02000000000000000000" pitchFamily="2" charset="0"/>
              </a:rPr>
              <a:t>VoiceMail</a:t>
            </a:r>
            <a:r>
              <a:rPr lang="en-US" sz="1400" dirty="0">
                <a:latin typeface="Roboto Light" panose="02000000000000000000" pitchFamily="2" charset="0"/>
                <a:ea typeface="Roboto Light" panose="02000000000000000000" pitchFamily="2" charset="0"/>
              </a:rPr>
              <a:t>)</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Cisco CUIC Reports</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Staffino Customer Feedback</a:t>
            </a:r>
          </a:p>
          <a:p>
            <a:pPr marL="182880" indent="-182880">
              <a:buFont typeface="Arial" panose="020B0604020202020204" pitchFamily="34" charset="0"/>
              <a:buChar char="•"/>
            </a:pPr>
            <a:r>
              <a:rPr lang="en-US" sz="1400" dirty="0" err="1">
                <a:latin typeface="Roboto Light" panose="02000000000000000000" pitchFamily="2" charset="0"/>
                <a:ea typeface="Roboto Light" panose="02000000000000000000" pitchFamily="2" charset="0"/>
              </a:rPr>
              <a:t>UpstreamWorks</a:t>
            </a:r>
            <a:endParaRPr lang="en-US" sz="1400" dirty="0">
              <a:latin typeface="Roboto Light" panose="02000000000000000000" pitchFamily="2" charset="0"/>
              <a:ea typeface="Roboto Light" panose="02000000000000000000" pitchFamily="2" charset="0"/>
            </a:endParaRP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Amazon Connect</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Genesys PureCloud and PureEngage</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PowerPoint Slides (PDF)</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Salesforce (SFDC Dashboard Elements)</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ServiceNow (SNOW)</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Facebook Feed</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Twitter Feed</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YouTube Videos and Streams</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Weather</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Web-Based Content (Anonymous, IFrame)</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SQL Data (ad-hoc integrations)</a:t>
            </a:r>
          </a:p>
          <a:p>
            <a:pPr marL="182880" indent="-182880">
              <a:buFont typeface="Arial" panose="020B0604020202020204" pitchFamily="34" charset="0"/>
              <a:buChar char="•"/>
            </a:pPr>
            <a:r>
              <a:rPr lang="en-US" sz="1400" dirty="0">
                <a:latin typeface="Roboto Light" panose="02000000000000000000" pitchFamily="2" charset="0"/>
                <a:ea typeface="Roboto Light" panose="02000000000000000000" pitchFamily="2" charset="0"/>
              </a:rPr>
              <a:t>And more to come ..</a:t>
            </a:r>
          </a:p>
        </p:txBody>
      </p:sp>
      <p:sp>
        <p:nvSpPr>
          <p:cNvPr id="8" name="Rectangle 7"/>
          <p:cNvSpPr/>
          <p:nvPr/>
        </p:nvSpPr>
        <p:spPr>
          <a:xfrm>
            <a:off x="4931923" y="1915464"/>
            <a:ext cx="6879077" cy="45580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A4CB119D-39D7-4C06-955E-F18EF9145FFA}"/>
              </a:ext>
            </a:extLst>
          </p:cNvPr>
          <p:cNvPicPr>
            <a:picLocks noChangeAspect="1"/>
          </p:cNvPicPr>
          <p:nvPr/>
        </p:nvPicPr>
        <p:blipFill rotWithShape="1">
          <a:blip r:embed="rId3"/>
          <a:srcRect l="10097" r="14254" b="-1"/>
          <a:stretch/>
        </p:blipFill>
        <p:spPr>
          <a:xfrm>
            <a:off x="5450774" y="2519113"/>
            <a:ext cx="4614728" cy="3461896"/>
          </a:xfrm>
          <a:custGeom>
            <a:avLst/>
            <a:gdLst>
              <a:gd name="connsiteX0" fmla="*/ 0 w 9141744"/>
              <a:gd name="connsiteY0" fmla="*/ 0 h 6863485"/>
              <a:gd name="connsiteX1" fmla="*/ 5963051 w 9141744"/>
              <a:gd name="connsiteY1" fmla="*/ 0 h 6863485"/>
              <a:gd name="connsiteX2" fmla="*/ 9141744 w 9141744"/>
              <a:gd name="connsiteY2" fmla="*/ 6863485 h 6863485"/>
              <a:gd name="connsiteX3" fmla="*/ 0 w 9141744"/>
              <a:gd name="connsiteY3" fmla="*/ 6863485 h 6863485"/>
              <a:gd name="connsiteX4" fmla="*/ 0 w 9141744"/>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1744" h="6863485">
                <a:moveTo>
                  <a:pt x="0" y="0"/>
                </a:moveTo>
                <a:lnTo>
                  <a:pt x="5963051" y="0"/>
                </a:lnTo>
                <a:lnTo>
                  <a:pt x="9141744" y="6863485"/>
                </a:lnTo>
                <a:lnTo>
                  <a:pt x="0" y="6863485"/>
                </a:lnTo>
                <a:lnTo>
                  <a:pt x="0" y="0"/>
                </a:lnTo>
                <a:close/>
              </a:path>
            </a:pathLst>
          </a:custGeom>
        </p:spPr>
      </p:pic>
      <p:pic>
        <p:nvPicPr>
          <p:cNvPr id="7" name="Picture 6">
            <a:extLst>
              <a:ext uri="{FF2B5EF4-FFF2-40B4-BE49-F238E27FC236}">
                <a16:creationId xmlns:a16="http://schemas.microsoft.com/office/drawing/2014/main" id="{9907F33C-EFA1-AE4A-9881-AED58B939793}"/>
              </a:ext>
            </a:extLst>
          </p:cNvPr>
          <p:cNvPicPr>
            <a:picLocks noChangeAspect="1"/>
          </p:cNvPicPr>
          <p:nvPr/>
        </p:nvPicPr>
        <p:blipFill rotWithShape="1">
          <a:blip r:embed="rId4"/>
          <a:srcRect l="15961" r="21686" b="2"/>
          <a:stretch/>
        </p:blipFill>
        <p:spPr>
          <a:xfrm>
            <a:off x="8394176" y="2521639"/>
            <a:ext cx="3231535" cy="3459370"/>
          </a:xfrm>
          <a:custGeom>
            <a:avLst/>
            <a:gdLst>
              <a:gd name="connsiteX0" fmla="*/ 354282 w 6401647"/>
              <a:gd name="connsiteY0" fmla="*/ 0 h 6852994"/>
              <a:gd name="connsiteX1" fmla="*/ 6401647 w 6401647"/>
              <a:gd name="connsiteY1" fmla="*/ 0 h 6852994"/>
              <a:gd name="connsiteX2" fmla="*/ 6401647 w 6401647"/>
              <a:gd name="connsiteY2" fmla="*/ 6852994 h 6852994"/>
              <a:gd name="connsiteX3" fmla="*/ 0 w 6401647"/>
              <a:gd name="connsiteY3" fmla="*/ 6852994 h 6852994"/>
              <a:gd name="connsiteX4" fmla="*/ 0 w 6401647"/>
              <a:gd name="connsiteY4" fmla="*/ 6852993 h 6852994"/>
              <a:gd name="connsiteX5" fmla="*/ 3528116 w 6401647"/>
              <a:gd name="connsiteY5" fmla="*/ 6852993 h 6852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1647" h="6852994">
                <a:moveTo>
                  <a:pt x="354282" y="0"/>
                </a:moveTo>
                <a:lnTo>
                  <a:pt x="6401647" y="0"/>
                </a:lnTo>
                <a:lnTo>
                  <a:pt x="6401647" y="6852994"/>
                </a:lnTo>
                <a:lnTo>
                  <a:pt x="0" y="6852994"/>
                </a:lnTo>
                <a:lnTo>
                  <a:pt x="0" y="6852993"/>
                </a:lnTo>
                <a:lnTo>
                  <a:pt x="3528116" y="6852993"/>
                </a:lnTo>
                <a:close/>
              </a:path>
            </a:pathLst>
          </a:custGeom>
        </p:spPr>
      </p:pic>
    </p:spTree>
    <p:extLst>
      <p:ext uri="{BB962C8B-B14F-4D97-AF65-F5344CB8AC3E}">
        <p14:creationId xmlns:p14="http://schemas.microsoft.com/office/powerpoint/2010/main" val="2042669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11980" y="1913967"/>
            <a:ext cx="185281" cy="185281"/>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p:cNvSpPr/>
          <p:nvPr/>
        </p:nvSpPr>
        <p:spPr>
          <a:xfrm>
            <a:off x="11625711" y="6289767"/>
            <a:ext cx="185281" cy="185281"/>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6473061" y="1938164"/>
            <a:ext cx="185281" cy="185281"/>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3"/>
          <p:cNvSpPr txBox="1">
            <a:spLocks/>
          </p:cNvSpPr>
          <p:nvPr/>
        </p:nvSpPr>
        <p:spPr>
          <a:xfrm>
            <a:off x="1911980" y="405198"/>
            <a:ext cx="9899020" cy="1532966"/>
          </a:xfrm>
          <a:prstGeom prst="rect">
            <a:avLst/>
          </a:prstGeom>
          <a:effectLst/>
        </p:spPr>
        <p:txBody>
          <a:bodyPr anchor="ctr">
            <a:normAutofit/>
          </a:bodyPr>
          <a:lstStyle>
            <a:lvl1pPr algn="ctr" defTabSz="914400" rtl="0" eaLnBrk="1" latinLnBrk="0" hangingPunct="1">
              <a:lnSpc>
                <a:spcPct val="150000"/>
              </a:lnSpc>
              <a:spcBef>
                <a:spcPct val="0"/>
              </a:spcBef>
              <a:buNone/>
              <a:defRPr sz="3200" b="0" i="0" kern="1200" baseline="0">
                <a:solidFill>
                  <a:srgbClr val="5196C4"/>
                </a:solidFill>
                <a:latin typeface="Roboto Medium" charset="0"/>
                <a:ea typeface="Roboto Medium" charset="0"/>
                <a:cs typeface="Roboto Medium" charset="0"/>
              </a:defRPr>
            </a:lvl1pPr>
          </a:lstStyle>
          <a:p>
            <a:r>
              <a:rPr lang="en-US" dirty="0"/>
              <a:t>Business User Friendly Configuration Tool</a:t>
            </a:r>
          </a:p>
        </p:txBody>
      </p:sp>
      <p:sp>
        <p:nvSpPr>
          <p:cNvPr id="8" name="Rectangle 7"/>
          <p:cNvSpPr/>
          <p:nvPr/>
        </p:nvSpPr>
        <p:spPr>
          <a:xfrm>
            <a:off x="380490" y="1913967"/>
            <a:ext cx="2832214" cy="4561081"/>
          </a:xfrm>
          <a:prstGeom prst="rect">
            <a:avLst/>
          </a:prstGeom>
          <a:solidFill>
            <a:srgbClr val="5497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AA6FCE6-57AA-44C8-9457-F77DE395FEAF}"/>
              </a:ext>
            </a:extLst>
          </p:cNvPr>
          <p:cNvPicPr>
            <a:picLocks noChangeAspect="1"/>
          </p:cNvPicPr>
          <p:nvPr/>
        </p:nvPicPr>
        <p:blipFill rotWithShape="1">
          <a:blip r:embed="rId3"/>
          <a:srcRect t="14365" r="65223" b="13674"/>
          <a:stretch/>
        </p:blipFill>
        <p:spPr>
          <a:xfrm>
            <a:off x="576241" y="2123445"/>
            <a:ext cx="1917196" cy="3335246"/>
          </a:xfrm>
          <a:prstGeom prst="rect">
            <a:avLst/>
          </a:prstGeom>
        </p:spPr>
      </p:pic>
      <p:pic>
        <p:nvPicPr>
          <p:cNvPr id="14" name="Picture 13">
            <a:extLst>
              <a:ext uri="{FF2B5EF4-FFF2-40B4-BE49-F238E27FC236}">
                <a16:creationId xmlns:a16="http://schemas.microsoft.com/office/drawing/2014/main" id="{CAA6FCE6-57AA-44C8-9457-F77DE395FEAF}"/>
              </a:ext>
            </a:extLst>
          </p:cNvPr>
          <p:cNvPicPr>
            <a:picLocks noChangeAspect="1"/>
          </p:cNvPicPr>
          <p:nvPr/>
        </p:nvPicPr>
        <p:blipFill rotWithShape="1">
          <a:blip r:embed="rId3"/>
          <a:srcRect l="35804" t="9382" b="2001"/>
          <a:stretch/>
        </p:blipFill>
        <p:spPr>
          <a:xfrm>
            <a:off x="2493437" y="2099248"/>
            <a:ext cx="3706641" cy="4212581"/>
          </a:xfrm>
          <a:prstGeom prst="rect">
            <a:avLst/>
          </a:prstGeom>
        </p:spPr>
      </p:pic>
      <p:sp>
        <p:nvSpPr>
          <p:cNvPr id="9" name="Text Placeholder 2">
            <a:extLst>
              <a:ext uri="{FF2B5EF4-FFF2-40B4-BE49-F238E27FC236}">
                <a16:creationId xmlns:a16="http://schemas.microsoft.com/office/drawing/2014/main" id="{344FA8D0-6950-41CE-AF8E-FBA7AC36D637}"/>
              </a:ext>
            </a:extLst>
          </p:cNvPr>
          <p:cNvSpPr>
            <a:spLocks noGrp="1"/>
          </p:cNvSpPr>
          <p:nvPr>
            <p:ph type="body" sz="quarter" idx="17"/>
          </p:nvPr>
        </p:nvSpPr>
        <p:spPr>
          <a:xfrm>
            <a:off x="6322978" y="2099248"/>
            <a:ext cx="5488013" cy="4190519"/>
          </a:xfrm>
        </p:spPr>
        <p:txBody>
          <a:bodyPr/>
          <a:lstStyle/>
          <a:p>
            <a:pPr marL="342900" indent="-342900">
              <a:buFont typeface="Arial" panose="020B0604020202020204" pitchFamily="34" charset="0"/>
              <a:buChar char="•"/>
            </a:pPr>
            <a:r>
              <a:rPr lang="en-US" sz="1600" dirty="0">
                <a:latin typeface="Roboto" panose="02000000000000000000" pitchFamily="2" charset="0"/>
                <a:ea typeface="Roboto" panose="02000000000000000000" pitchFamily="2" charset="0"/>
              </a:rPr>
              <a:t>Built-in layout editor (Web-Based)</a:t>
            </a:r>
          </a:p>
          <a:p>
            <a:pPr marL="868363" lvl="1">
              <a:buFont typeface="Arial" panose="020B0604020202020204" pitchFamily="34" charset="0"/>
              <a:buChar char="•"/>
            </a:pPr>
            <a:r>
              <a:rPr lang="en-US" sz="1200" dirty="0">
                <a:latin typeface="Roboto" panose="02000000000000000000" pitchFamily="2" charset="0"/>
                <a:ea typeface="Roboto" panose="02000000000000000000" pitchFamily="2" charset="0"/>
              </a:rPr>
              <a:t>Touch-screen friendly with drag &amp; drop support</a:t>
            </a:r>
          </a:p>
          <a:p>
            <a:pPr marL="868363" lvl="1">
              <a:buFont typeface="Arial" panose="020B0604020202020204" pitchFamily="34" charset="0"/>
              <a:buChar char="•"/>
            </a:pPr>
            <a:r>
              <a:rPr lang="en-US" sz="1200" dirty="0">
                <a:latin typeface="Roboto" panose="02000000000000000000" pitchFamily="2" charset="0"/>
                <a:ea typeface="Roboto" panose="02000000000000000000" pitchFamily="2" charset="0"/>
              </a:rPr>
              <a:t>All configuration options available via context menus on the right</a:t>
            </a:r>
          </a:p>
          <a:p>
            <a:pPr marL="868363" lvl="1">
              <a:buFont typeface="Arial" panose="020B0604020202020204" pitchFamily="34" charset="0"/>
              <a:buChar char="•"/>
            </a:pPr>
            <a:r>
              <a:rPr lang="en-US" sz="1200" dirty="0">
                <a:latin typeface="Roboto" panose="02000000000000000000" pitchFamily="2" charset="0"/>
                <a:ea typeface="Roboto" panose="02000000000000000000" pitchFamily="2" charset="0"/>
              </a:rPr>
              <a:t>Changes applied immediately to the layout’s preview on the left </a:t>
            </a:r>
          </a:p>
          <a:p>
            <a:pPr marL="342900" indent="-342900">
              <a:buFont typeface="Arial" panose="020B0604020202020204" pitchFamily="34" charset="0"/>
              <a:buChar char="•"/>
            </a:pPr>
            <a:r>
              <a:rPr lang="en-US" sz="1600" dirty="0">
                <a:latin typeface="Roboto" panose="02000000000000000000" pitchFamily="2" charset="0"/>
                <a:ea typeface="Roboto" panose="02000000000000000000" pitchFamily="2" charset="0"/>
              </a:rPr>
              <a:t>Layout segments can overlap</a:t>
            </a:r>
          </a:p>
          <a:p>
            <a:pPr marL="342900" indent="-342900">
              <a:buFont typeface="Arial" panose="020B0604020202020204" pitchFamily="34" charset="0"/>
              <a:buChar char="•"/>
            </a:pPr>
            <a:r>
              <a:rPr lang="en-US" sz="1600" dirty="0">
                <a:latin typeface="Roboto" panose="02000000000000000000" pitchFamily="2" charset="0"/>
                <a:ea typeface="Roboto" panose="02000000000000000000" pitchFamily="2" charset="0"/>
              </a:rPr>
              <a:t>Layout parameters</a:t>
            </a:r>
          </a:p>
          <a:p>
            <a:pPr marL="868363" lvl="1">
              <a:buFont typeface="Arial" panose="020B0604020202020204" pitchFamily="34" charset="0"/>
              <a:buChar char="•"/>
            </a:pPr>
            <a:r>
              <a:rPr lang="en-US" sz="1200" dirty="0">
                <a:latin typeface="Roboto" panose="02000000000000000000" pitchFamily="2" charset="0"/>
                <a:ea typeface="Roboto" panose="02000000000000000000" pitchFamily="2" charset="0"/>
              </a:rPr>
              <a:t>Layouts can define parameters that are inherited by all KPIs, grids, charts, etc. When value of the parameter changes on the layout, all child source reflect it automatically. For example, select Team or Queue to filter for a specific group easily.  </a:t>
            </a:r>
          </a:p>
          <a:p>
            <a:pPr marL="342900" indent="-342900">
              <a:buFont typeface="Arial" panose="020B0604020202020204" pitchFamily="34" charset="0"/>
              <a:buChar char="•"/>
            </a:pPr>
            <a:r>
              <a:rPr lang="en-US" sz="1600" dirty="0">
                <a:latin typeface="Roboto" panose="02000000000000000000" pitchFamily="2" charset="0"/>
                <a:ea typeface="Roboto" panose="02000000000000000000" pitchFamily="2" charset="0"/>
              </a:rPr>
              <a:t>Multi table grids</a:t>
            </a:r>
          </a:p>
          <a:p>
            <a:pPr marL="868363" lvl="1">
              <a:buFont typeface="Arial" panose="020B0604020202020204" pitchFamily="34" charset="0"/>
              <a:buChar char="•"/>
            </a:pPr>
            <a:r>
              <a:rPr lang="en-US" sz="1200" dirty="0">
                <a:latin typeface="Roboto" panose="02000000000000000000" pitchFamily="2" charset="0"/>
                <a:ea typeface="Roboto" panose="02000000000000000000" pitchFamily="2" charset="0"/>
              </a:rPr>
              <a:t>A grid can be composed of multiple tables. This allows for combining multiple tables from the same or even from different connectors! For example, a single grid displaying stats from a contact center </a:t>
            </a:r>
            <a:r>
              <a:rPr lang="en-US" sz="1200" dirty="0" err="1">
                <a:latin typeface="Roboto" panose="02000000000000000000" pitchFamily="2" charset="0"/>
                <a:ea typeface="Roboto" panose="02000000000000000000" pitchFamily="2" charset="0"/>
              </a:rPr>
              <a:t>platfom</a:t>
            </a:r>
            <a:r>
              <a:rPr lang="en-US" sz="1200" dirty="0">
                <a:latin typeface="Roboto" panose="02000000000000000000" pitchFamily="2" charset="0"/>
                <a:ea typeface="Roboto" panose="02000000000000000000" pitchFamily="2" charset="0"/>
              </a:rPr>
              <a:t> and from ServiceNow.</a:t>
            </a:r>
          </a:p>
          <a:p>
            <a:pPr marL="342900" indent="-342900">
              <a:buFont typeface="Arial" panose="020B0604020202020204" pitchFamily="34" charset="0"/>
              <a:buChar char="•"/>
            </a:pPr>
            <a:r>
              <a:rPr lang="en-US" sz="1600" dirty="0">
                <a:latin typeface="Roboto" panose="02000000000000000000" pitchFamily="2" charset="0"/>
                <a:ea typeface="Roboto" panose="02000000000000000000" pitchFamily="2" charset="0"/>
              </a:rPr>
              <a:t>Content Picker/Uploader</a:t>
            </a:r>
          </a:p>
          <a:p>
            <a:pPr marL="868363" lvl="1">
              <a:buFont typeface="Arial" panose="020B0604020202020204" pitchFamily="34" charset="0"/>
              <a:buChar char="•"/>
            </a:pPr>
            <a:r>
              <a:rPr lang="en-US" sz="1200" dirty="0">
                <a:latin typeface="Roboto" panose="02000000000000000000" pitchFamily="2" charset="0"/>
                <a:ea typeface="Roboto" panose="02000000000000000000" pitchFamily="2" charset="0"/>
              </a:rPr>
              <a:t>Uploading an image or a pdf was never easier. Upload a file directly from the same spot you are asked to pick one from.</a:t>
            </a:r>
          </a:p>
        </p:txBody>
      </p:sp>
    </p:spTree>
    <p:extLst>
      <p:ext uri="{BB962C8B-B14F-4D97-AF65-F5344CB8AC3E}">
        <p14:creationId xmlns:p14="http://schemas.microsoft.com/office/powerpoint/2010/main" val="124582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2Ring Licensing</a:t>
            </a:r>
          </a:p>
        </p:txBody>
      </p:sp>
      <p:sp>
        <p:nvSpPr>
          <p:cNvPr id="10" name="Rectangle 9"/>
          <p:cNvSpPr/>
          <p:nvPr/>
        </p:nvSpPr>
        <p:spPr>
          <a:xfrm>
            <a:off x="1911980" y="1913967"/>
            <a:ext cx="9880123" cy="1516495"/>
          </a:xfrm>
          <a:prstGeom prst="rect">
            <a:avLst/>
          </a:prstGeom>
          <a:solidFill>
            <a:srgbClr val="55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911980" y="3430462"/>
            <a:ext cx="9899020" cy="1516495"/>
          </a:xfrm>
          <a:prstGeom prst="rect">
            <a:avLst/>
          </a:prstGeom>
          <a:solidFill>
            <a:srgbClr val="99B0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1911979" y="4946958"/>
            <a:ext cx="9880123" cy="1535403"/>
          </a:xfrm>
          <a:prstGeom prst="rect">
            <a:avLst/>
          </a:prstGeom>
          <a:solidFill>
            <a:srgbClr val="7090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p:cNvSpPr>
            <a:spLocks noGrp="1"/>
          </p:cNvSpPr>
          <p:nvPr>
            <p:ph type="body" sz="quarter" idx="17"/>
          </p:nvPr>
        </p:nvSpPr>
        <p:spPr>
          <a:xfrm>
            <a:off x="2819400" y="2145497"/>
            <a:ext cx="8991600" cy="4234543"/>
          </a:xfrm>
        </p:spPr>
        <p:txBody>
          <a:bodyPr/>
          <a:lstStyle/>
          <a:p>
            <a:r>
              <a:rPr lang="en-US" dirty="0">
                <a:latin typeface="Roboto" panose="02000000000000000000" pitchFamily="2" charset="0"/>
                <a:ea typeface="Roboto" panose="02000000000000000000" pitchFamily="2" charset="0"/>
              </a:rPr>
              <a:t>Licensing</a:t>
            </a:r>
          </a:p>
          <a:p>
            <a:pPr lvl="1"/>
            <a:r>
              <a:rPr lang="en-US" sz="2400" dirty="0"/>
              <a:t>Based on the maximum number of concurrent Contact Center agents &amp; supervisors</a:t>
            </a:r>
          </a:p>
          <a:p>
            <a:pPr lvl="1"/>
            <a:r>
              <a:rPr lang="en-US" sz="2400" dirty="0"/>
              <a:t>Unlimited Wallboard Layouts &amp; Reviewers</a:t>
            </a:r>
          </a:p>
          <a:p>
            <a:r>
              <a:rPr lang="en-US" dirty="0"/>
              <a:t>Purchase</a:t>
            </a:r>
          </a:p>
          <a:p>
            <a:pPr lvl="1"/>
            <a:r>
              <a:rPr lang="en-US" dirty="0">
                <a:solidFill>
                  <a:srgbClr val="EDF4FA"/>
                </a:solidFill>
              </a:rPr>
              <a:t>As a standalone product or </a:t>
            </a:r>
          </a:p>
          <a:p>
            <a:pPr lvl="1"/>
            <a:r>
              <a:rPr lang="en-US" dirty="0">
                <a:solidFill>
                  <a:srgbClr val="EDF4FA"/>
                </a:solidFill>
              </a:rPr>
              <a:t>As part of “Enhanced Bundle” or “Premium Bundle” of </a:t>
            </a:r>
            <a:r>
              <a:rPr lang="en-US" dirty="0">
                <a:solidFill>
                  <a:schemeClr val="bg1"/>
                </a:solidFill>
                <a:hlinkClick r:id="rId3"/>
              </a:rPr>
              <a:t>2Ring GADGETS for Cisco Finesse</a:t>
            </a:r>
            <a:br>
              <a:rPr lang="en-US" dirty="0"/>
            </a:br>
            <a:endParaRPr lang="en-US" sz="1600" dirty="0"/>
          </a:p>
          <a:p>
            <a:r>
              <a:rPr lang="en-US" dirty="0"/>
              <a:t>Fits everyone</a:t>
            </a:r>
          </a:p>
          <a:p>
            <a:pPr lvl="1"/>
            <a:r>
              <a:rPr lang="en-US" dirty="0">
                <a:solidFill>
                  <a:srgbClr val="EDF4FA"/>
                </a:solidFill>
              </a:rPr>
              <a:t>The solution (and pricing) is ready </a:t>
            </a:r>
            <a:br>
              <a:rPr lang="en-US" dirty="0">
                <a:solidFill>
                  <a:srgbClr val="EDF4FA"/>
                </a:solidFill>
              </a:rPr>
            </a:br>
            <a:r>
              <a:rPr lang="en-US" dirty="0">
                <a:solidFill>
                  <a:srgbClr val="EDF4FA"/>
                </a:solidFill>
              </a:rPr>
              <a:t>for call centers of all sizes</a:t>
            </a:r>
          </a:p>
          <a:p>
            <a:pPr marL="534988" lvl="3" indent="0">
              <a:buNone/>
            </a:pPr>
            <a:endParaRPr lang="en-US" sz="2400" dirty="0"/>
          </a:p>
        </p:txBody>
      </p:sp>
      <p:grpSp>
        <p:nvGrpSpPr>
          <p:cNvPr id="3" name="Group 2"/>
          <p:cNvGrpSpPr/>
          <p:nvPr/>
        </p:nvGrpSpPr>
        <p:grpSpPr>
          <a:xfrm>
            <a:off x="10264940" y="4930486"/>
            <a:ext cx="1546060" cy="1551875"/>
            <a:chOff x="9576806" y="4194507"/>
            <a:chExt cx="1546060" cy="1551875"/>
          </a:xfrm>
        </p:grpSpPr>
        <p:sp>
          <p:nvSpPr>
            <p:cNvPr id="18" name="Rectangle 17"/>
            <p:cNvSpPr/>
            <p:nvPr/>
          </p:nvSpPr>
          <p:spPr>
            <a:xfrm>
              <a:off x="9589900" y="4213416"/>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9" name="Text Placeholder 2"/>
            <p:cNvSpPr txBox="1">
              <a:spLocks/>
            </p:cNvSpPr>
            <p:nvPr/>
          </p:nvSpPr>
          <p:spPr>
            <a:xfrm>
              <a:off x="9576806" y="4194507"/>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grpSp>
    </p:spTree>
    <p:extLst>
      <p:ext uri="{BB962C8B-B14F-4D97-AF65-F5344CB8AC3E}">
        <p14:creationId xmlns:p14="http://schemas.microsoft.com/office/powerpoint/2010/main" val="597299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solidFill>
                  <a:srgbClr val="5195C4"/>
                </a:solidFill>
              </a:rPr>
              <a:t>2Ring DW with 2Ring Gadgets for Cisco Finesse</a:t>
            </a:r>
          </a:p>
        </p:txBody>
      </p:sp>
      <p:pic>
        <p:nvPicPr>
          <p:cNvPr id="6" name="Picture 5" descr="A screenshot of a computer&#10;&#10;Description automatically generated">
            <a:extLst>
              <a:ext uri="{FF2B5EF4-FFF2-40B4-BE49-F238E27FC236}">
                <a16:creationId xmlns:a16="http://schemas.microsoft.com/office/drawing/2014/main" id="{B868ED59-4C0F-4888-A805-1D3D1F8C284A}"/>
              </a:ext>
            </a:extLst>
          </p:cNvPr>
          <p:cNvPicPr/>
          <p:nvPr/>
        </p:nvPicPr>
        <p:blipFill rotWithShape="1">
          <a:blip r:embed="rId2" cstate="print">
            <a:extLst>
              <a:ext uri="{28A0092B-C50C-407E-A947-70E740481C1C}">
                <a14:useLocalDpi xmlns:a14="http://schemas.microsoft.com/office/drawing/2010/main" val="0"/>
              </a:ext>
            </a:extLst>
          </a:blip>
          <a:srcRect t="1" b="1542"/>
          <a:stretch/>
        </p:blipFill>
        <p:spPr>
          <a:xfrm>
            <a:off x="2077244" y="2134107"/>
            <a:ext cx="9543439" cy="4110118"/>
          </a:xfrm>
          <a:prstGeom prst="rect">
            <a:avLst/>
          </a:prstGeom>
        </p:spPr>
      </p:pic>
    </p:spTree>
    <p:extLst>
      <p:ext uri="{BB962C8B-B14F-4D97-AF65-F5344CB8AC3E}">
        <p14:creationId xmlns:p14="http://schemas.microsoft.com/office/powerpoint/2010/main" val="1872208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89900" y="268045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9" name="Rectangle 8"/>
          <p:cNvSpPr/>
          <p:nvPr/>
        </p:nvSpPr>
        <p:spPr>
          <a:xfrm>
            <a:off x="4211429" y="2680450"/>
            <a:ext cx="5365377" cy="3065932"/>
          </a:xfrm>
          <a:prstGeom prst="rect">
            <a:avLst/>
          </a:prstGeom>
          <a:solidFill>
            <a:srgbClr val="AFB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4198338" y="2680450"/>
            <a:ext cx="5372666" cy="3065932"/>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Why </a:t>
            </a:r>
          </a:p>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2Ring Dashboards &amp; Wallboards ..</a:t>
            </a:r>
          </a:p>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lang="en-US" sz="3200" dirty="0">
                <a:solidFill>
                  <a:prstClr val="white"/>
                </a:solidFill>
                <a:latin typeface="Roboto Light" charset="0"/>
                <a:ea typeface="Roboto Light" charset="0"/>
                <a:cs typeface="Roboto Light" charset="0"/>
              </a:rPr>
              <a:t>is </a:t>
            </a:r>
          </a:p>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 W E S O M E</a:t>
            </a:r>
          </a:p>
        </p:txBody>
      </p:sp>
      <p:sp>
        <p:nvSpPr>
          <p:cNvPr id="8" name="Rectangle 7"/>
          <p:cNvSpPr/>
          <p:nvPr/>
        </p:nvSpPr>
        <p:spPr>
          <a:xfrm>
            <a:off x="1911979" y="377687"/>
            <a:ext cx="2302757" cy="230275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1" name="Text Placeholder 2"/>
          <p:cNvSpPr txBox="1">
            <a:spLocks/>
          </p:cNvSpPr>
          <p:nvPr/>
        </p:nvSpPr>
        <p:spPr>
          <a:xfrm>
            <a:off x="1911982" y="377687"/>
            <a:ext cx="2302754" cy="230275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6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11</a:t>
            </a:r>
          </a:p>
        </p:txBody>
      </p:sp>
      <p:sp>
        <p:nvSpPr>
          <p:cNvPr id="12" name="Rectangle 11"/>
          <p:cNvSpPr/>
          <p:nvPr/>
        </p:nvSpPr>
        <p:spPr>
          <a:xfrm>
            <a:off x="4211430" y="1147482"/>
            <a:ext cx="5371178"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4" name="Text Placeholder 2"/>
          <p:cNvSpPr txBox="1">
            <a:spLocks/>
          </p:cNvSpPr>
          <p:nvPr/>
        </p:nvSpPr>
        <p:spPr>
          <a:xfrm>
            <a:off x="4204137" y="1147480"/>
            <a:ext cx="53915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3600" b="0" i="0" u="none" strike="noStrike" kern="1200" cap="none" spc="0" normalizeH="0" baseline="0" noProof="0" dirty="0">
                <a:ln>
                  <a:noFill/>
                </a:ln>
                <a:solidFill>
                  <a:srgbClr val="EC1C24"/>
                </a:solidFill>
                <a:effectLst/>
                <a:uLnTx/>
                <a:uFillTx/>
                <a:latin typeface="Roboto Light" charset="0"/>
                <a:ea typeface="Roboto Light" charset="0"/>
                <a:cs typeface="Roboto Light" charset="0"/>
              </a:rPr>
              <a:t>Reasons</a:t>
            </a:r>
          </a:p>
        </p:txBody>
      </p:sp>
    </p:spTree>
    <p:extLst>
      <p:ext uri="{BB962C8B-B14F-4D97-AF65-F5344CB8AC3E}">
        <p14:creationId xmlns:p14="http://schemas.microsoft.com/office/powerpoint/2010/main" val="623589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602990" y="114748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621884" y="1167851"/>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8" name="Rectangle 7"/>
          <p:cNvSpPr/>
          <p:nvPr/>
        </p:nvSpPr>
        <p:spPr>
          <a:xfrm>
            <a:off x="1911978" y="380999"/>
            <a:ext cx="2299449" cy="229944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1" name="Text Placeholder 2"/>
          <p:cNvSpPr txBox="1">
            <a:spLocks/>
          </p:cNvSpPr>
          <p:nvPr/>
        </p:nvSpPr>
        <p:spPr>
          <a:xfrm>
            <a:off x="1911982" y="381000"/>
            <a:ext cx="2299443" cy="229944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sz="6400" dirty="0">
                <a:solidFill>
                  <a:prstClr val="white"/>
                </a:solidFill>
                <a:latin typeface="Roboto Light" charset="0"/>
                <a:ea typeface="Roboto Light" charset="0"/>
                <a:cs typeface="Roboto Light" charset="0"/>
              </a:rPr>
              <a:t>1</a:t>
            </a:r>
            <a:endParaRPr kumimoji="0" lang="en-US" sz="64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p:txBody>
      </p:sp>
      <p:sp>
        <p:nvSpPr>
          <p:cNvPr id="12" name="Rectangle 11"/>
          <p:cNvSpPr/>
          <p:nvPr/>
        </p:nvSpPr>
        <p:spPr>
          <a:xfrm>
            <a:off x="4211424" y="1147482"/>
            <a:ext cx="5410458"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4" name="Text Placeholder 2"/>
          <p:cNvSpPr txBox="1">
            <a:spLocks/>
          </p:cNvSpPr>
          <p:nvPr/>
        </p:nvSpPr>
        <p:spPr>
          <a:xfrm>
            <a:off x="4211424" y="1147480"/>
            <a:ext cx="5378474"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sz="3200" dirty="0">
                <a:solidFill>
                  <a:srgbClr val="5196C4"/>
                </a:solidFill>
                <a:latin typeface="Roboto" charset="0"/>
                <a:ea typeface="Roboto" charset="0"/>
                <a:cs typeface="Roboto" charset="0"/>
              </a:rPr>
              <a:t>Multiple </a:t>
            </a:r>
            <a:r>
              <a:rPr kumimoji="0" lang="en-US" sz="3200" b="0" i="0" u="none" strike="noStrike" kern="1200" cap="none" spc="0" normalizeH="0" baseline="0" noProof="0" dirty="0">
                <a:ln>
                  <a:noFill/>
                </a:ln>
                <a:solidFill>
                  <a:srgbClr val="5196C4"/>
                </a:solidFill>
                <a:effectLst/>
                <a:uLnTx/>
                <a:uFillTx/>
                <a:latin typeface="Roboto" charset="0"/>
                <a:ea typeface="Roboto" charset="0"/>
                <a:cs typeface="Roboto" charset="0"/>
              </a:rPr>
              <a:t>Data Sources</a:t>
            </a:r>
          </a:p>
        </p:txBody>
      </p:sp>
      <p:sp>
        <p:nvSpPr>
          <p:cNvPr id="15" name="Rectangle 14"/>
          <p:cNvSpPr/>
          <p:nvPr/>
        </p:nvSpPr>
        <p:spPr>
          <a:xfrm>
            <a:off x="1911977" y="2680446"/>
            <a:ext cx="9233603" cy="3799867"/>
          </a:xfrm>
          <a:prstGeom prst="rect">
            <a:avLst/>
          </a:prstGeom>
          <a:solidFill>
            <a:srgbClr val="ADB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3" name="Text Placeholder 2"/>
          <p:cNvSpPr txBox="1">
            <a:spLocks/>
          </p:cNvSpPr>
          <p:nvPr/>
        </p:nvSpPr>
        <p:spPr>
          <a:xfrm>
            <a:off x="1908509" y="2680445"/>
            <a:ext cx="8968037" cy="3799868"/>
          </a:xfrm>
          <a:prstGeom prst="rect">
            <a:avLst/>
          </a:prstGeom>
        </p:spPr>
        <p:txBody>
          <a:bodyPr numCol="2"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a:r>
              <a:rPr lang="en-US" sz="2000" dirty="0">
                <a:solidFill>
                  <a:prstClr val="white"/>
                </a:solidFill>
                <a:latin typeface="Roboto Light" charset="0"/>
                <a:ea typeface="Roboto Light" charset="0"/>
                <a:cs typeface="Roboto Light" charset="0"/>
              </a:rPr>
              <a:t>Cisco </a:t>
            </a:r>
            <a:r>
              <a:rPr lang="en-US" sz="2000" dirty="0" err="1">
                <a:solidFill>
                  <a:prstClr val="white"/>
                </a:solidFill>
                <a:latin typeface="Roboto Light" charset="0"/>
                <a:ea typeface="Roboto Light" charset="0"/>
                <a:cs typeface="Roboto Light" charset="0"/>
              </a:rPr>
              <a:t>WebExCC</a:t>
            </a:r>
            <a:r>
              <a:rPr lang="en-US" sz="2000" dirty="0">
                <a:solidFill>
                  <a:prstClr val="white"/>
                </a:solidFill>
                <a:latin typeface="Roboto Light" charset="0"/>
                <a:ea typeface="Roboto Light" charset="0"/>
                <a:cs typeface="Roboto Light" charset="0"/>
              </a:rPr>
              <a:t> (also Enterprise)</a:t>
            </a:r>
          </a:p>
          <a:p>
            <a:pPr lvl="1"/>
            <a:r>
              <a:rPr lang="en-US" sz="2000" dirty="0">
                <a:solidFill>
                  <a:prstClr val="white"/>
                </a:solidFill>
                <a:latin typeface="Roboto Light" charset="0"/>
                <a:ea typeface="Roboto Light" charset="0"/>
                <a:cs typeface="Roboto Light" charset="0"/>
              </a:rPr>
              <a:t>Cisco UCCX</a:t>
            </a:r>
          </a:p>
          <a:p>
            <a:pPr lvl="1"/>
            <a:r>
              <a:rPr lang="en-US" sz="2000" dirty="0">
                <a:solidFill>
                  <a:prstClr val="white"/>
                </a:solidFill>
                <a:latin typeface="Roboto Light" charset="0"/>
                <a:ea typeface="Roboto Light" charset="0"/>
                <a:cs typeface="Roboto Light" charset="0"/>
              </a:rPr>
              <a:t>Cisco UCCE (incl. Packaged)</a:t>
            </a:r>
          </a:p>
          <a:p>
            <a:pPr lvl="1"/>
            <a:r>
              <a:rPr lang="en-US" sz="2000" dirty="0">
                <a:solidFill>
                  <a:prstClr val="white"/>
                </a:solidFill>
                <a:latin typeface="Roboto Light" charset="0"/>
                <a:ea typeface="Roboto Light" charset="0"/>
                <a:cs typeface="Roboto Light" charset="0"/>
              </a:rPr>
              <a:t>Cisco CUCM (</a:t>
            </a:r>
            <a:r>
              <a:rPr lang="en-US" sz="2000" dirty="0" err="1">
                <a:solidFill>
                  <a:prstClr val="white"/>
                </a:solidFill>
                <a:latin typeface="Roboto Light" charset="0"/>
                <a:ea typeface="Roboto Light" charset="0"/>
                <a:cs typeface="Roboto Light" charset="0"/>
              </a:rPr>
              <a:t>CallManager</a:t>
            </a:r>
            <a:r>
              <a:rPr lang="en-US" sz="2000" dirty="0">
                <a:solidFill>
                  <a:prstClr val="white"/>
                </a:solidFill>
                <a:latin typeface="Roboto Light" charset="0"/>
                <a:ea typeface="Roboto Light" charset="0"/>
                <a:cs typeface="Roboto Light" charset="0"/>
              </a:rPr>
              <a:t>)</a:t>
            </a:r>
          </a:p>
          <a:p>
            <a:pPr lvl="1"/>
            <a:r>
              <a:rPr lang="en-US" sz="2000" dirty="0">
                <a:solidFill>
                  <a:prstClr val="white"/>
                </a:solidFill>
                <a:latin typeface="Roboto Light" charset="0"/>
                <a:ea typeface="Roboto Light" charset="0"/>
                <a:cs typeface="Roboto Light" charset="0"/>
              </a:rPr>
              <a:t>Cisco Unity</a:t>
            </a:r>
          </a:p>
          <a:p>
            <a:pPr lvl="1"/>
            <a:r>
              <a:rPr lang="en-US" sz="2000" dirty="0">
                <a:solidFill>
                  <a:prstClr val="white"/>
                </a:solidFill>
                <a:latin typeface="Roboto Light" charset="0"/>
                <a:ea typeface="Roboto Light" charset="0"/>
                <a:cs typeface="Roboto Light" charset="0"/>
              </a:rPr>
              <a:t>Amazon Connect</a:t>
            </a:r>
          </a:p>
          <a:p>
            <a:pPr lvl="1"/>
            <a:r>
              <a:rPr lang="en-US" sz="2000" dirty="0">
                <a:solidFill>
                  <a:prstClr val="white"/>
                </a:solidFill>
                <a:latin typeface="Roboto Light" charset="0"/>
                <a:ea typeface="Roboto Light" charset="0"/>
                <a:cs typeface="Roboto Light" charset="0"/>
              </a:rPr>
              <a:t>Genesys PureCloud &amp; PureEngage</a:t>
            </a:r>
          </a:p>
          <a:p>
            <a:pPr lvl="1"/>
            <a:r>
              <a:rPr lang="en-US" sz="2000" dirty="0" err="1">
                <a:solidFill>
                  <a:prstClr val="white"/>
                </a:solidFill>
                <a:latin typeface="Roboto Light" charset="0"/>
                <a:ea typeface="Roboto Light" charset="0"/>
                <a:cs typeface="Roboto Light" charset="0"/>
              </a:rPr>
              <a:t>UpstreamWorks</a:t>
            </a:r>
            <a:endParaRPr lang="en-US" sz="2000" dirty="0">
              <a:solidFill>
                <a:prstClr val="white"/>
              </a:solidFill>
              <a:latin typeface="Roboto Light" charset="0"/>
              <a:ea typeface="Roboto Light" charset="0"/>
              <a:cs typeface="Roboto Light" charset="0"/>
            </a:endParaRPr>
          </a:p>
          <a:p>
            <a:pPr lvl="1"/>
            <a:r>
              <a:rPr lang="en-US" sz="2000" dirty="0">
                <a:solidFill>
                  <a:prstClr val="white"/>
                </a:solidFill>
                <a:latin typeface="Roboto Light" charset="0"/>
                <a:ea typeface="Roboto Light" charset="0"/>
                <a:cs typeface="Roboto Light" charset="0"/>
              </a:rPr>
              <a:t>ServiceNow (SNOW)</a:t>
            </a:r>
          </a:p>
          <a:p>
            <a:pPr lvl="1"/>
            <a:r>
              <a:rPr lang="en-US" sz="2000" dirty="0">
                <a:solidFill>
                  <a:prstClr val="white"/>
                </a:solidFill>
                <a:latin typeface="Roboto Light" charset="0"/>
                <a:ea typeface="Roboto Light" charset="0"/>
                <a:cs typeface="Roboto Light" charset="0"/>
              </a:rPr>
              <a:t>Salesforce (Dashboard Elements)</a:t>
            </a:r>
          </a:p>
          <a:p>
            <a:pPr lvl="1"/>
            <a:r>
              <a:rPr lang="en-US" sz="2000" dirty="0">
                <a:solidFill>
                  <a:prstClr val="white"/>
                </a:solidFill>
                <a:latin typeface="Roboto Light" charset="0"/>
                <a:ea typeface="Roboto Light" charset="0"/>
                <a:cs typeface="Roboto Light" charset="0"/>
              </a:rPr>
              <a:t>SQL data sources for ad-hoc integrations other business applications</a:t>
            </a:r>
            <a:endParaRPr kumimoji="0" lang="en-US" sz="2000" b="0" i="0" u="none" strike="noStrike" kern="1200" cap="none" spc="0" normalizeH="0" baseline="0" dirty="0">
              <a:ln>
                <a:noFill/>
              </a:ln>
              <a:solidFill>
                <a:prstClr val="white"/>
              </a:solidFill>
              <a:effectLst/>
              <a:uLnTx/>
              <a:uFillTx/>
              <a:latin typeface="Roboto Light" charset="0"/>
              <a:ea typeface="Roboto Light" charset="0"/>
              <a:cs typeface="Roboto Light" charset="0"/>
            </a:endParaRPr>
          </a:p>
          <a:p>
            <a:pPr lvl="1">
              <a:defRPr/>
            </a:pPr>
            <a:r>
              <a:rPr lang="en-US" sz="2000" dirty="0">
                <a:solidFill>
                  <a:prstClr val="white"/>
                </a:solidFill>
                <a:latin typeface="Roboto Light" charset="0"/>
                <a:ea typeface="Roboto Light" charset="0"/>
                <a:cs typeface="Roboto Light" charset="0"/>
              </a:rPr>
              <a:t>Web Content incl. CUIC reports - anonymous, iFrame</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dirty="0">
                <a:ln>
                  <a:noFill/>
                </a:ln>
                <a:solidFill>
                  <a:prstClr val="white"/>
                </a:solidFill>
                <a:effectLst/>
                <a:uLnTx/>
                <a:uFillTx/>
                <a:latin typeface="Roboto Light" charset="0"/>
                <a:ea typeface="Roboto Light" charset="0"/>
                <a:cs typeface="Roboto Light" charset="0"/>
              </a:rPr>
              <a:t>Weather – Current and Forecasts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lang="en-US" sz="2000" dirty="0">
                <a:solidFill>
                  <a:prstClr val="white"/>
                </a:solidFill>
                <a:latin typeface="Roboto Light" charset="0"/>
                <a:ea typeface="Roboto Light" charset="0"/>
                <a:cs typeface="Roboto Light" charset="0"/>
              </a:rPr>
              <a:t>Staffino Customer Feedback</a:t>
            </a:r>
            <a:endParaRPr kumimoji="0" lang="en-US" sz="2000" b="0" i="0" u="none" strike="noStrike" kern="1200" cap="none" spc="0" normalizeH="0" baseline="0" dirty="0">
              <a:ln>
                <a:noFill/>
              </a:ln>
              <a:solidFill>
                <a:prstClr val="white"/>
              </a:solidFill>
              <a:effectLst/>
              <a:uLnTx/>
              <a:uFillTx/>
              <a:latin typeface="Roboto Light" charset="0"/>
              <a:ea typeface="Roboto Light" charset="0"/>
              <a:cs typeface="Roboto Light" charset="0"/>
            </a:endParaRP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dirty="0">
                <a:ln>
                  <a:noFill/>
                </a:ln>
                <a:solidFill>
                  <a:prstClr val="white"/>
                </a:solidFill>
                <a:effectLst/>
                <a:uLnTx/>
                <a:uFillTx/>
                <a:latin typeface="Roboto Light" charset="0"/>
                <a:ea typeface="Roboto Light" charset="0"/>
                <a:cs typeface="Roboto Light" charset="0"/>
              </a:rPr>
              <a:t>YouTube videos &amp; streams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dirty="0">
                <a:ln>
                  <a:noFill/>
                </a:ln>
                <a:solidFill>
                  <a:prstClr val="white"/>
                </a:solidFill>
                <a:effectLst/>
                <a:uLnTx/>
                <a:uFillTx/>
                <a:latin typeface="Roboto Light" charset="0"/>
                <a:ea typeface="Roboto Light" charset="0"/>
                <a:cs typeface="Roboto Light" charset="0"/>
              </a:rPr>
              <a:t>PowerPoint Slides – PDF</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lang="en-US" sz="2000" dirty="0">
                <a:solidFill>
                  <a:prstClr val="white"/>
                </a:solidFill>
                <a:latin typeface="Roboto Light" charset="0"/>
                <a:ea typeface="Roboto Light" charset="0"/>
                <a:cs typeface="Roboto Light" charset="0"/>
              </a:rPr>
              <a:t>And more to come ..</a:t>
            </a:r>
            <a:endParaRPr kumimoji="0" lang="en-US" sz="2000" b="0" i="0" u="none" strike="noStrike" kern="1200" cap="none" spc="0" normalizeH="0" baseline="0" dirty="0">
              <a:ln>
                <a:noFill/>
              </a:ln>
              <a:solidFill>
                <a:prstClr val="white"/>
              </a:solidFill>
              <a:effectLst/>
              <a:uLnTx/>
              <a:uFillTx/>
              <a:latin typeface="Roboto Light" charset="0"/>
              <a:ea typeface="Roboto Light" charset="0"/>
              <a:cs typeface="Roboto Light" charset="0"/>
            </a:endParaRPr>
          </a:p>
        </p:txBody>
      </p:sp>
    </p:spTree>
    <p:extLst>
      <p:ext uri="{BB962C8B-B14F-4D97-AF65-F5344CB8AC3E}">
        <p14:creationId xmlns:p14="http://schemas.microsoft.com/office/powerpoint/2010/main" val="584342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911980" y="2680450"/>
            <a:ext cx="9210886" cy="1532966"/>
          </a:xfrm>
          <a:prstGeom prst="rect">
            <a:avLst/>
          </a:prstGeom>
          <a:solidFill>
            <a:srgbClr val="C2C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2" name="Rectangle 11"/>
          <p:cNvSpPr/>
          <p:nvPr/>
        </p:nvSpPr>
        <p:spPr>
          <a:xfrm>
            <a:off x="4227830" y="1147482"/>
            <a:ext cx="6895036"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B3DFE8"/>
              </a:solidFill>
              <a:effectLst/>
              <a:uLnTx/>
              <a:uFillTx/>
              <a:latin typeface="Calibri" panose="020F0502020204030204"/>
              <a:ea typeface="+mn-ea"/>
              <a:cs typeface="+mn-cs"/>
            </a:endParaRPr>
          </a:p>
        </p:txBody>
      </p:sp>
      <p:sp>
        <p:nvSpPr>
          <p:cNvPr id="14" name="Text Placeholder 2"/>
          <p:cNvSpPr txBox="1">
            <a:spLocks/>
          </p:cNvSpPr>
          <p:nvPr/>
        </p:nvSpPr>
        <p:spPr>
          <a:xfrm>
            <a:off x="4214735" y="1147480"/>
            <a:ext cx="688923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sz="3200" dirty="0">
                <a:solidFill>
                  <a:srgbClr val="5196C4"/>
                </a:solidFill>
                <a:latin typeface="Roboto" charset="0"/>
                <a:ea typeface="Roboto" charset="0"/>
                <a:cs typeface="Roboto" charset="0"/>
              </a:rPr>
              <a:t>Unrivaled number</a:t>
            </a:r>
            <a:r>
              <a:rPr kumimoji="0" lang="en-US" sz="3200" b="0" i="0" u="none" strike="noStrike" kern="1200" cap="none" spc="0" normalizeH="0" baseline="0" noProof="0" dirty="0">
                <a:ln>
                  <a:noFill/>
                </a:ln>
                <a:solidFill>
                  <a:srgbClr val="5196C4"/>
                </a:solidFill>
                <a:effectLst/>
                <a:uLnTx/>
                <a:uFillTx/>
                <a:latin typeface="Roboto" charset="0"/>
                <a:ea typeface="Roboto" charset="0"/>
                <a:cs typeface="Roboto" charset="0"/>
              </a:rPr>
              <a:t> of </a:t>
            </a:r>
            <a:r>
              <a:rPr kumimoji="0" lang="en-US" sz="3200" b="0" i="0" u="none" strike="noStrike" kern="1200" cap="none" spc="0" normalizeH="0" baseline="0" noProof="0" dirty="0" err="1">
                <a:ln>
                  <a:noFill/>
                </a:ln>
                <a:solidFill>
                  <a:srgbClr val="5196C4"/>
                </a:solidFill>
                <a:effectLst/>
                <a:uLnTx/>
                <a:uFillTx/>
                <a:latin typeface="Roboto" charset="0"/>
                <a:ea typeface="Roboto" charset="0"/>
                <a:cs typeface="Roboto" charset="0"/>
              </a:rPr>
              <a:t>out-of</a:t>
            </a:r>
            <a:r>
              <a:rPr lang="en-US" sz="3200" dirty="0">
                <a:solidFill>
                  <a:srgbClr val="5196C4"/>
                </a:solidFill>
                <a:latin typeface="Roboto" charset="0"/>
                <a:ea typeface="Roboto" charset="0"/>
                <a:cs typeface="Roboto" charset="0"/>
              </a:rPr>
              <a:t>-</a:t>
            </a:r>
            <a:r>
              <a:rPr kumimoji="0" lang="en-US" sz="3200" b="0" i="0" u="none" strike="noStrike" kern="1200" cap="none" spc="0" normalizeH="0" baseline="0" noProof="0" dirty="0">
                <a:ln>
                  <a:noFill/>
                </a:ln>
                <a:solidFill>
                  <a:srgbClr val="5196C4"/>
                </a:solidFill>
                <a:effectLst/>
                <a:uLnTx/>
                <a:uFillTx/>
                <a:latin typeface="Roboto" charset="0"/>
                <a:ea typeface="Roboto" charset="0"/>
                <a:cs typeface="Roboto" charset="0"/>
              </a:rPr>
              <a:t>the-box KPIs</a:t>
            </a:r>
            <a:r>
              <a:rPr kumimoji="0" lang="en-US" sz="3200" b="0" i="0" u="none" strike="noStrike" kern="1200" cap="none" spc="0" normalizeH="0" noProof="0" dirty="0">
                <a:ln>
                  <a:noFill/>
                </a:ln>
                <a:solidFill>
                  <a:srgbClr val="5196C4"/>
                </a:solidFill>
                <a:effectLst/>
                <a:uLnTx/>
                <a:uFillTx/>
                <a:latin typeface="Roboto" charset="0"/>
                <a:ea typeface="Roboto" charset="0"/>
                <a:cs typeface="Roboto" charset="0"/>
              </a:rPr>
              <a:t> </a:t>
            </a:r>
            <a:r>
              <a:rPr kumimoji="0" lang="en-US" sz="3200" b="0" i="0" u="none" strike="noStrike" kern="1200" cap="none" spc="0" normalizeH="0" baseline="0" noProof="0" dirty="0">
                <a:ln>
                  <a:noFill/>
                </a:ln>
                <a:solidFill>
                  <a:srgbClr val="5196C4"/>
                </a:solidFill>
                <a:effectLst/>
                <a:uLnTx/>
                <a:uFillTx/>
                <a:latin typeface="Roboto" charset="0"/>
                <a:ea typeface="Roboto" charset="0"/>
                <a:cs typeface="Roboto" charset="0"/>
              </a:rPr>
              <a:t>..</a:t>
            </a:r>
          </a:p>
        </p:txBody>
      </p:sp>
      <p:sp>
        <p:nvSpPr>
          <p:cNvPr id="15" name="Rectangle 14"/>
          <p:cNvSpPr/>
          <p:nvPr/>
        </p:nvSpPr>
        <p:spPr>
          <a:xfrm>
            <a:off x="1911979" y="377687"/>
            <a:ext cx="2302757" cy="230275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3" name="Text Placeholder 2"/>
          <p:cNvSpPr txBox="1">
            <a:spLocks/>
          </p:cNvSpPr>
          <p:nvPr/>
        </p:nvSpPr>
        <p:spPr>
          <a:xfrm>
            <a:off x="1906178" y="377687"/>
            <a:ext cx="2308558" cy="230275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sz="6000" dirty="0">
                <a:solidFill>
                  <a:prstClr val="white"/>
                </a:solidFill>
                <a:latin typeface="Roboto Light" charset="0"/>
                <a:ea typeface="Roboto Light" charset="0"/>
                <a:cs typeface="Roboto Light" charset="0"/>
              </a:rPr>
              <a:t>2</a:t>
            </a:r>
            <a:endParaRPr kumimoji="0" lang="en-US" sz="6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p:txBody>
      </p:sp>
      <p:sp>
        <p:nvSpPr>
          <p:cNvPr id="17" name="Rectangle 16"/>
          <p:cNvSpPr/>
          <p:nvPr/>
        </p:nvSpPr>
        <p:spPr>
          <a:xfrm>
            <a:off x="1911981" y="4212012"/>
            <a:ext cx="7664826" cy="1369341"/>
          </a:xfrm>
          <a:prstGeom prst="rect">
            <a:avLst/>
          </a:prstGeom>
          <a:solidFill>
            <a:srgbClr val="99B0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1906178" y="2680448"/>
            <a:ext cx="7674968" cy="1531555"/>
          </a:xfrm>
          <a:prstGeom prst="rect">
            <a:avLst/>
          </a:prstGeom>
        </p:spPr>
        <p:txBody>
          <a:bodyPr anchor="ctr">
            <a:normAutofit fontScale="925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 long list of ready to use </a:t>
            </a:r>
            <a:r>
              <a:rPr kumimoji="0" lang="en-US" sz="3200" b="1"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Roboto Light" charset="0"/>
              </a:rPr>
              <a:t>KPIs / Metrics </a:t>
            </a:r>
            <a:br>
              <a:rPr kumimoji="0" lang="en-US" sz="320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br>
            <a:r>
              <a:rPr kumimoji="0" lang="en-US" sz="320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plus the option to create derived metrics ..</a:t>
            </a:r>
          </a:p>
        </p:txBody>
      </p:sp>
      <p:grpSp>
        <p:nvGrpSpPr>
          <p:cNvPr id="3" name="Group 2"/>
          <p:cNvGrpSpPr/>
          <p:nvPr/>
        </p:nvGrpSpPr>
        <p:grpSpPr>
          <a:xfrm>
            <a:off x="9576807" y="2690329"/>
            <a:ext cx="1546060" cy="1532967"/>
            <a:chOff x="9576806" y="2680449"/>
            <a:chExt cx="1546060" cy="1532967"/>
          </a:xfrm>
        </p:grpSpPr>
        <p:sp>
          <p:nvSpPr>
            <p:cNvPr id="4" name="Rectangle 3"/>
            <p:cNvSpPr/>
            <p:nvPr/>
          </p:nvSpPr>
          <p:spPr>
            <a:xfrm>
              <a:off x="9589900" y="268045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grpSp>
      <p:pic>
        <p:nvPicPr>
          <p:cNvPr id="11" name="Picture 10">
            <a:extLst>
              <a:ext uri="{FF2B5EF4-FFF2-40B4-BE49-F238E27FC236}">
                <a16:creationId xmlns:a16="http://schemas.microsoft.com/office/drawing/2014/main" id="{CC5B0BEF-42C9-4D7E-A17E-083CD41287AE}"/>
              </a:ext>
            </a:extLst>
          </p:cNvPr>
          <p:cNvPicPr>
            <a:picLocks noChangeAspect="1"/>
          </p:cNvPicPr>
          <p:nvPr/>
        </p:nvPicPr>
        <p:blipFill>
          <a:blip r:embed="rId3"/>
          <a:stretch>
            <a:fillRect/>
          </a:stretch>
        </p:blipFill>
        <p:spPr>
          <a:xfrm>
            <a:off x="1922867" y="4212714"/>
            <a:ext cx="7664826" cy="1369341"/>
          </a:xfrm>
          <a:prstGeom prst="rect">
            <a:avLst/>
          </a:prstGeom>
        </p:spPr>
      </p:pic>
    </p:spTree>
    <p:extLst>
      <p:ext uri="{BB962C8B-B14F-4D97-AF65-F5344CB8AC3E}">
        <p14:creationId xmlns:p14="http://schemas.microsoft.com/office/powerpoint/2010/main" val="402174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89900" y="268045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9" name="Rectangle 8"/>
          <p:cNvSpPr/>
          <p:nvPr/>
        </p:nvSpPr>
        <p:spPr>
          <a:xfrm>
            <a:off x="4211426" y="2680453"/>
            <a:ext cx="5372671" cy="3065932"/>
          </a:xfrm>
          <a:prstGeom prst="rect">
            <a:avLst/>
          </a:prstGeom>
          <a:solidFill>
            <a:srgbClr val="AFB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4198334" y="2680449"/>
            <a:ext cx="5372670" cy="3065933"/>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Medium" charset="0"/>
                <a:ea typeface="Roboto Medium" charset="0"/>
                <a:cs typeface="Roboto Medium" charset="0"/>
              </a:rPr>
              <a:t>GRIDS</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 for detailed </a:t>
            </a:r>
          </a:p>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Agents or Queue </a:t>
            </a:r>
          </a:p>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statistics in a tabular </a:t>
            </a:r>
            <a:b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b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form ..</a:t>
            </a:r>
          </a:p>
        </p:txBody>
      </p:sp>
      <p:sp>
        <p:nvSpPr>
          <p:cNvPr id="8" name="Rectangle 7"/>
          <p:cNvSpPr/>
          <p:nvPr/>
        </p:nvSpPr>
        <p:spPr>
          <a:xfrm>
            <a:off x="1911980" y="380999"/>
            <a:ext cx="2299447" cy="229944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4" name="Text Placeholder 2"/>
          <p:cNvSpPr txBox="1">
            <a:spLocks/>
          </p:cNvSpPr>
          <p:nvPr/>
        </p:nvSpPr>
        <p:spPr>
          <a:xfrm>
            <a:off x="3567330" y="1147480"/>
            <a:ext cx="5090896"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harset="0"/>
              <a:ea typeface="Roboto" charset="0"/>
              <a:cs typeface="Roboto" charset="0"/>
            </a:endParaRPr>
          </a:p>
        </p:txBody>
      </p:sp>
      <p:sp>
        <p:nvSpPr>
          <p:cNvPr id="15" name="Text Placeholder 2"/>
          <p:cNvSpPr txBox="1">
            <a:spLocks/>
          </p:cNvSpPr>
          <p:nvPr/>
        </p:nvSpPr>
        <p:spPr>
          <a:xfrm>
            <a:off x="1906178" y="377687"/>
            <a:ext cx="2308558" cy="230275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6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3</a:t>
            </a:r>
          </a:p>
        </p:txBody>
      </p:sp>
      <p:sp>
        <p:nvSpPr>
          <p:cNvPr id="11" name="Rectangle 10"/>
          <p:cNvSpPr/>
          <p:nvPr/>
        </p:nvSpPr>
        <p:spPr>
          <a:xfrm>
            <a:off x="4211426" y="377687"/>
            <a:ext cx="5378474" cy="2302760"/>
          </a:xfrm>
          <a:prstGeom prst="rect">
            <a:avLst/>
          </a:prstGeom>
          <a:solidFill>
            <a:srgbClr val="AFB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66D4A84-B2BB-488F-9C2A-DAEA827CD74C}"/>
              </a:ext>
            </a:extLst>
          </p:cNvPr>
          <p:cNvPicPr>
            <a:picLocks noChangeAspect="1"/>
          </p:cNvPicPr>
          <p:nvPr/>
        </p:nvPicPr>
        <p:blipFill rotWithShape="1">
          <a:blip r:embed="rId3"/>
          <a:srcRect l="184"/>
          <a:stretch/>
        </p:blipFill>
        <p:spPr>
          <a:xfrm>
            <a:off x="4208372" y="1810470"/>
            <a:ext cx="5404658" cy="869976"/>
          </a:xfrm>
          <a:prstGeom prst="rect">
            <a:avLst/>
          </a:prstGeom>
        </p:spPr>
      </p:pic>
    </p:spTree>
    <p:extLst>
      <p:ext uri="{BB962C8B-B14F-4D97-AF65-F5344CB8AC3E}">
        <p14:creationId xmlns:p14="http://schemas.microsoft.com/office/powerpoint/2010/main" val="1041887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64845" y="114748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7371" y="1147480"/>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9" name="Rectangle 8"/>
          <p:cNvSpPr/>
          <p:nvPr/>
        </p:nvSpPr>
        <p:spPr>
          <a:xfrm>
            <a:off x="4211427" y="2680450"/>
            <a:ext cx="5365380" cy="3065932"/>
          </a:xfrm>
          <a:prstGeom prst="rect">
            <a:avLst/>
          </a:prstGeom>
          <a:solidFill>
            <a:srgbClr val="AEB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4198334" y="2680449"/>
            <a:ext cx="5372670" cy="370236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Medium" charset="0"/>
                <a:ea typeface="Roboto Medium" charset="0"/>
                <a:cs typeface="Roboto Medium" charset="0"/>
              </a:rPr>
              <a:t>Charts</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 for viewing trends and comparing performance over last couple of weeks / months ..</a:t>
            </a:r>
          </a:p>
        </p:txBody>
      </p:sp>
      <p:sp>
        <p:nvSpPr>
          <p:cNvPr id="8" name="Rectangle 7"/>
          <p:cNvSpPr/>
          <p:nvPr/>
        </p:nvSpPr>
        <p:spPr>
          <a:xfrm>
            <a:off x="1911980" y="380999"/>
            <a:ext cx="2299447" cy="229944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4" name="Text Placeholder 2"/>
          <p:cNvSpPr txBox="1">
            <a:spLocks/>
          </p:cNvSpPr>
          <p:nvPr/>
        </p:nvSpPr>
        <p:spPr>
          <a:xfrm>
            <a:off x="3567330" y="1147480"/>
            <a:ext cx="5090896"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harset="0"/>
              <a:ea typeface="Roboto" charset="0"/>
              <a:cs typeface="Roboto" charset="0"/>
            </a:endParaRPr>
          </a:p>
        </p:txBody>
      </p:sp>
      <p:sp>
        <p:nvSpPr>
          <p:cNvPr id="15" name="Text Placeholder 2"/>
          <p:cNvSpPr txBox="1">
            <a:spLocks/>
          </p:cNvSpPr>
          <p:nvPr/>
        </p:nvSpPr>
        <p:spPr>
          <a:xfrm>
            <a:off x="1906178" y="377687"/>
            <a:ext cx="2308558" cy="230275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6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4</a:t>
            </a:r>
          </a:p>
        </p:txBody>
      </p:sp>
      <p:sp>
        <p:nvSpPr>
          <p:cNvPr id="11" name="Rectangle 10"/>
          <p:cNvSpPr/>
          <p:nvPr/>
        </p:nvSpPr>
        <p:spPr>
          <a:xfrm>
            <a:off x="4211425" y="377684"/>
            <a:ext cx="5359579" cy="2302760"/>
          </a:xfrm>
          <a:prstGeom prst="rect">
            <a:avLst/>
          </a:prstGeom>
          <a:solidFill>
            <a:srgbClr val="AEB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3E64976-9242-4DBB-8FD8-87E92781B540}"/>
              </a:ext>
            </a:extLst>
          </p:cNvPr>
          <p:cNvPicPr>
            <a:picLocks noChangeAspect="1"/>
          </p:cNvPicPr>
          <p:nvPr/>
        </p:nvPicPr>
        <p:blipFill rotWithShape="1">
          <a:blip r:embed="rId3"/>
          <a:srcRect l="194"/>
          <a:stretch/>
        </p:blipFill>
        <p:spPr>
          <a:xfrm>
            <a:off x="4343851" y="494641"/>
            <a:ext cx="5089629" cy="2462568"/>
          </a:xfrm>
          <a:prstGeom prst="rect">
            <a:avLst/>
          </a:prstGeom>
        </p:spPr>
      </p:pic>
    </p:spTree>
    <p:extLst>
      <p:ext uri="{BB962C8B-B14F-4D97-AF65-F5344CB8AC3E}">
        <p14:creationId xmlns:p14="http://schemas.microsoft.com/office/powerpoint/2010/main" val="2301479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89900" y="268045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9" name="Rectangle 8"/>
          <p:cNvSpPr/>
          <p:nvPr/>
        </p:nvSpPr>
        <p:spPr>
          <a:xfrm>
            <a:off x="1893083" y="2680450"/>
            <a:ext cx="7696815" cy="3065932"/>
          </a:xfrm>
          <a:prstGeom prst="rect">
            <a:avLst/>
          </a:prstGeom>
          <a:solidFill>
            <a:srgbClr val="AFB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1911981" y="2680449"/>
            <a:ext cx="7659023" cy="3065933"/>
          </a:xfrm>
          <a:prstGeom prst="rect">
            <a:avLst/>
          </a:prstGeom>
        </p:spPr>
        <p:txBody>
          <a:bodyPr anchor="ctr">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lvl="1" indent="0">
              <a:buNone/>
            </a:pP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Layouts that YOU can </a:t>
            </a:r>
            <a:r>
              <a:rPr lang="en-US" sz="3200" dirty="0">
                <a:solidFill>
                  <a:prstClr val="white"/>
                </a:solidFill>
                <a:latin typeface="Roboto Light" charset="0"/>
                <a:ea typeface="Roboto Light" charset="0"/>
                <a:cs typeface="Roboto Light" charset="0"/>
              </a:rPr>
              <a:t>build. </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Once you change your mind, </a:t>
            </a:r>
            <a:r>
              <a:rPr lang="en-US" sz="3200" dirty="0">
                <a:solidFill>
                  <a:prstClr val="white"/>
                </a:solidFill>
                <a:latin typeface="Roboto Light" charset="0"/>
                <a:ea typeface="Roboto Light" charset="0"/>
                <a:cs typeface="Roboto Light" charset="0"/>
              </a:rPr>
              <a:t>YOU can make all the necessary updates thanks to a what you see is what you get business user friendly configuration with drag &amp; drop support.. </a:t>
            </a:r>
            <a:r>
              <a:rPr lang="en-US" sz="3200" dirty="0">
                <a:solidFill>
                  <a:prstClr val="white"/>
                </a:solidFill>
                <a:latin typeface="Roboto Medium" panose="02000000000000000000" pitchFamily="2" charset="0"/>
                <a:ea typeface="Roboto Medium" panose="02000000000000000000" pitchFamily="2" charset="0"/>
                <a:cs typeface="Roboto Light" charset="0"/>
              </a:rPr>
              <a:t>No need to wait </a:t>
            </a:r>
            <a:r>
              <a:rPr lang="en-US" sz="3200" dirty="0">
                <a:solidFill>
                  <a:prstClr val="white"/>
                </a:solidFill>
                <a:latin typeface="Roboto Light" charset="0"/>
                <a:ea typeface="Roboto Light" charset="0"/>
                <a:cs typeface="Roboto Light" charset="0"/>
              </a:rPr>
              <a:t>for your IT team to be available ..</a:t>
            </a:r>
            <a:endPar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p:txBody>
      </p:sp>
      <p:sp>
        <p:nvSpPr>
          <p:cNvPr id="8" name="Rectangle 7"/>
          <p:cNvSpPr/>
          <p:nvPr/>
        </p:nvSpPr>
        <p:spPr>
          <a:xfrm>
            <a:off x="1911980" y="380999"/>
            <a:ext cx="2299447" cy="229944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1" name="Text Placeholder 2"/>
          <p:cNvSpPr txBox="1">
            <a:spLocks/>
          </p:cNvSpPr>
          <p:nvPr/>
        </p:nvSpPr>
        <p:spPr>
          <a:xfrm>
            <a:off x="1911982" y="381000"/>
            <a:ext cx="2299443" cy="229944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64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5</a:t>
            </a:r>
          </a:p>
        </p:txBody>
      </p:sp>
      <p:sp>
        <p:nvSpPr>
          <p:cNvPr id="16" name="Rectangle 15"/>
          <p:cNvSpPr/>
          <p:nvPr/>
        </p:nvSpPr>
        <p:spPr>
          <a:xfrm>
            <a:off x="4211420" y="1147479"/>
            <a:ext cx="2689239"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7" name="Rectangle 16"/>
          <p:cNvSpPr/>
          <p:nvPr/>
        </p:nvSpPr>
        <p:spPr>
          <a:xfrm>
            <a:off x="6900659" y="1147477"/>
            <a:ext cx="2689239" cy="1532966"/>
          </a:xfrm>
          <a:prstGeom prst="rect">
            <a:avLst/>
          </a:prstGeom>
          <a:solidFill>
            <a:srgbClr val="EB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4" name="Text Placeholder 2"/>
          <p:cNvSpPr txBox="1">
            <a:spLocks/>
          </p:cNvSpPr>
          <p:nvPr/>
        </p:nvSpPr>
        <p:spPr>
          <a:xfrm>
            <a:off x="4211423" y="1147480"/>
            <a:ext cx="2695038"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3600" b="0" i="0" u="none" strike="noStrike" kern="1200" cap="none" spc="0" normalizeH="0" baseline="0" noProof="0" dirty="0">
                <a:ln>
                  <a:noFill/>
                </a:ln>
                <a:solidFill>
                  <a:srgbClr val="5196C4"/>
                </a:solidFill>
                <a:effectLst/>
                <a:uLnTx/>
                <a:uFillTx/>
                <a:latin typeface="Roboto" charset="0"/>
                <a:ea typeface="Roboto" charset="0"/>
                <a:cs typeface="Roboto" charset="0"/>
              </a:rPr>
              <a:t>E  A  S  I  </a:t>
            </a:r>
            <a:r>
              <a:rPr lang="en-US" sz="3600" dirty="0">
                <a:solidFill>
                  <a:srgbClr val="5196C4"/>
                </a:solidFill>
                <a:latin typeface="Roboto" charset="0"/>
                <a:ea typeface="Roboto" charset="0"/>
                <a:cs typeface="Roboto" charset="0"/>
              </a:rPr>
              <a:t>L </a:t>
            </a:r>
            <a:r>
              <a:rPr kumimoji="0" lang="en-US" sz="3600" b="0" i="0" u="none" strike="noStrike" kern="1200" cap="none" spc="0" normalizeH="0" baseline="0" noProof="0" dirty="0">
                <a:ln>
                  <a:noFill/>
                </a:ln>
                <a:solidFill>
                  <a:srgbClr val="5196C4"/>
                </a:solidFill>
                <a:effectLst/>
                <a:uLnTx/>
                <a:uFillTx/>
                <a:latin typeface="Roboto" charset="0"/>
                <a:ea typeface="Roboto" charset="0"/>
                <a:cs typeface="Roboto" charset="0"/>
              </a:rPr>
              <a:t>Y</a:t>
            </a:r>
          </a:p>
        </p:txBody>
      </p:sp>
      <p:sp>
        <p:nvSpPr>
          <p:cNvPr id="19" name="Text Placeholder 2"/>
          <p:cNvSpPr txBox="1">
            <a:spLocks/>
          </p:cNvSpPr>
          <p:nvPr/>
        </p:nvSpPr>
        <p:spPr>
          <a:xfrm>
            <a:off x="6894864" y="1147476"/>
            <a:ext cx="2708131"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3600" b="0" i="0" u="none" strike="noStrike" kern="1200" cap="none" spc="0" normalizeH="0" baseline="0" noProof="0" dirty="0">
                <a:ln>
                  <a:noFill/>
                </a:ln>
                <a:solidFill>
                  <a:srgbClr val="5196C4"/>
                </a:solidFill>
                <a:effectLst/>
                <a:uLnTx/>
                <a:uFillTx/>
                <a:latin typeface="Roboto" charset="0"/>
                <a:ea typeface="Roboto" charset="0"/>
                <a:cs typeface="Roboto" charset="0"/>
              </a:rPr>
              <a:t>C R E A T E</a:t>
            </a:r>
          </a:p>
        </p:txBody>
      </p:sp>
    </p:spTree>
    <p:extLst>
      <p:ext uri="{BB962C8B-B14F-4D97-AF65-F5344CB8AC3E}">
        <p14:creationId xmlns:p14="http://schemas.microsoft.com/office/powerpoint/2010/main" val="419290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89900" y="268045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8" name="Rectangle 7"/>
          <p:cNvSpPr/>
          <p:nvPr/>
        </p:nvSpPr>
        <p:spPr>
          <a:xfrm>
            <a:off x="1911980" y="380999"/>
            <a:ext cx="2299447" cy="229944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1" name="Text Placeholder 2"/>
          <p:cNvSpPr txBox="1">
            <a:spLocks/>
          </p:cNvSpPr>
          <p:nvPr/>
        </p:nvSpPr>
        <p:spPr>
          <a:xfrm>
            <a:off x="1911982" y="381000"/>
            <a:ext cx="2299443" cy="229944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64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6</a:t>
            </a:r>
          </a:p>
        </p:txBody>
      </p:sp>
      <p:sp>
        <p:nvSpPr>
          <p:cNvPr id="12" name="Rectangle 11"/>
          <p:cNvSpPr/>
          <p:nvPr/>
        </p:nvSpPr>
        <p:spPr>
          <a:xfrm>
            <a:off x="4211425" y="1147482"/>
            <a:ext cx="5378475"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4" name="Text Placeholder 2"/>
          <p:cNvSpPr txBox="1">
            <a:spLocks/>
          </p:cNvSpPr>
          <p:nvPr/>
        </p:nvSpPr>
        <p:spPr>
          <a:xfrm>
            <a:off x="4224518" y="1147480"/>
            <a:ext cx="535809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3200" b="0" i="0" u="none" strike="noStrike" kern="1200" cap="none" spc="0" normalizeH="0" baseline="0" noProof="0" dirty="0">
                <a:ln>
                  <a:noFill/>
                </a:ln>
                <a:solidFill>
                  <a:srgbClr val="5196C4"/>
                </a:solidFill>
                <a:effectLst/>
                <a:uLnTx/>
                <a:uFillTx/>
                <a:latin typeface="Roboto" charset="0"/>
                <a:ea typeface="Roboto" charset="0"/>
                <a:cs typeface="Roboto" charset="0"/>
              </a:rPr>
              <a:t>HTML5</a:t>
            </a:r>
          </a:p>
        </p:txBody>
      </p:sp>
      <p:sp>
        <p:nvSpPr>
          <p:cNvPr id="9" name="Rectangle 8"/>
          <p:cNvSpPr/>
          <p:nvPr/>
        </p:nvSpPr>
        <p:spPr>
          <a:xfrm>
            <a:off x="5745894" y="2680449"/>
            <a:ext cx="3825110" cy="3065933"/>
          </a:xfrm>
          <a:prstGeom prst="rect">
            <a:avLst/>
          </a:prstGeom>
          <a:solidFill>
            <a:srgbClr val="AFB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5" name="Rectangle 14"/>
          <p:cNvSpPr/>
          <p:nvPr/>
        </p:nvSpPr>
        <p:spPr>
          <a:xfrm>
            <a:off x="1911980" y="2680449"/>
            <a:ext cx="3825110" cy="3065933"/>
          </a:xfrm>
          <a:prstGeom prst="rect">
            <a:avLst/>
          </a:prstGeom>
          <a:solidFill>
            <a:srgbClr val="AEB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5096107" y="2680449"/>
            <a:ext cx="4474897" cy="3065933"/>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914400" marR="0" lvl="2" indent="0" algn="l" defTabSz="914400" rtl="0" eaLnBrk="1" fontAlgn="auto" latinLnBrk="0" hangingPunct="1">
              <a:lnSpc>
                <a:spcPct val="90000"/>
              </a:lnSpc>
              <a:spcBef>
                <a:spcPts val="500"/>
              </a:spcBef>
              <a:spcAft>
                <a:spcPts val="0"/>
              </a:spcAft>
              <a:buClrTx/>
              <a:buSzTx/>
              <a:buNone/>
              <a:tabLst/>
              <a:defRPr/>
            </a:pPr>
            <a:r>
              <a:rPr lang="en-US" sz="3200" dirty="0">
                <a:solidFill>
                  <a:prstClr val="white"/>
                </a:solidFill>
                <a:latin typeface="Roboto Light" charset="0"/>
                <a:ea typeface="Roboto Light" charset="0"/>
                <a:cs typeface="Roboto Light" charset="0"/>
              </a:rPr>
              <a:t>Ready</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 for any device with </a:t>
            </a:r>
            <a:b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b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 modern </a:t>
            </a:r>
            <a:b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b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web browser </a:t>
            </a:r>
            <a:b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b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(Chrome, Firefox, Edge, Safari) ..</a:t>
            </a:r>
            <a:endParaRPr kumimoji="0" lang="sk-SK"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p:txBody>
      </p:sp>
      <p:pic>
        <p:nvPicPr>
          <p:cNvPr id="13" name="Picture 12">
            <a:extLst>
              <a:ext uri="{FF2B5EF4-FFF2-40B4-BE49-F238E27FC236}">
                <a16:creationId xmlns:a16="http://schemas.microsoft.com/office/drawing/2014/main" id="{FCB3AB1D-EF7A-4724-809B-A9705C1E77B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150" t="17841" r="19471" b="2234"/>
          <a:stretch/>
        </p:blipFill>
        <p:spPr>
          <a:xfrm>
            <a:off x="1893083" y="2680447"/>
            <a:ext cx="3833914" cy="3065936"/>
          </a:xfrm>
          <a:prstGeom prst="rect">
            <a:avLst/>
          </a:prstGeom>
        </p:spPr>
      </p:pic>
    </p:spTree>
    <p:extLst>
      <p:ext uri="{BB962C8B-B14F-4D97-AF65-F5344CB8AC3E}">
        <p14:creationId xmlns:p14="http://schemas.microsoft.com/office/powerpoint/2010/main" val="14034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89900" y="268045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9" name="Rectangle 8"/>
          <p:cNvSpPr/>
          <p:nvPr/>
        </p:nvSpPr>
        <p:spPr>
          <a:xfrm>
            <a:off x="4211427" y="2680450"/>
            <a:ext cx="5365380" cy="3065932"/>
          </a:xfrm>
          <a:prstGeom prst="rect">
            <a:avLst/>
          </a:prstGeom>
          <a:solidFill>
            <a:srgbClr val="AEB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4211425" y="2680450"/>
            <a:ext cx="5359579" cy="3065932"/>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1"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Roboto Light" charset="0"/>
              </a:rPr>
              <a:t>No limits </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for # of business units, screens, layouts, devices, sequences .. As long as you can fit your vision on the screen .. </a:t>
            </a:r>
          </a:p>
        </p:txBody>
      </p:sp>
      <p:sp>
        <p:nvSpPr>
          <p:cNvPr id="8" name="Rectangle 7"/>
          <p:cNvSpPr/>
          <p:nvPr/>
        </p:nvSpPr>
        <p:spPr>
          <a:xfrm>
            <a:off x="1911980" y="380999"/>
            <a:ext cx="2299447" cy="229944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1" name="Text Placeholder 2"/>
          <p:cNvSpPr txBox="1">
            <a:spLocks/>
          </p:cNvSpPr>
          <p:nvPr/>
        </p:nvSpPr>
        <p:spPr>
          <a:xfrm>
            <a:off x="1911982" y="381000"/>
            <a:ext cx="2299445" cy="2299448"/>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64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7</a:t>
            </a:r>
          </a:p>
        </p:txBody>
      </p:sp>
      <p:sp>
        <p:nvSpPr>
          <p:cNvPr id="12" name="Rectangle 11"/>
          <p:cNvSpPr/>
          <p:nvPr/>
        </p:nvSpPr>
        <p:spPr>
          <a:xfrm>
            <a:off x="4211427" y="1147482"/>
            <a:ext cx="5378473"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4" name="Text Placeholder 2"/>
          <p:cNvSpPr txBox="1">
            <a:spLocks/>
          </p:cNvSpPr>
          <p:nvPr/>
        </p:nvSpPr>
        <p:spPr>
          <a:xfrm>
            <a:off x="4217229" y="1147480"/>
            <a:ext cx="5372669"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3600" b="0" i="0" u="none" strike="noStrike" kern="1200" cap="none" spc="0" normalizeH="0" baseline="0" noProof="0" dirty="0">
                <a:ln>
                  <a:noFill/>
                </a:ln>
                <a:solidFill>
                  <a:srgbClr val="5196C4"/>
                </a:solidFill>
                <a:effectLst/>
                <a:uLnTx/>
                <a:uFillTx/>
                <a:latin typeface="Roboto" charset="0"/>
                <a:ea typeface="Roboto" charset="0"/>
                <a:cs typeface="Roboto" charset="0"/>
              </a:rPr>
              <a:t>U N L I M I T E D</a:t>
            </a:r>
          </a:p>
        </p:txBody>
      </p:sp>
      <p:sp>
        <p:nvSpPr>
          <p:cNvPr id="2" name="Smiley Face 1">
            <a:extLst>
              <a:ext uri="{FF2B5EF4-FFF2-40B4-BE49-F238E27FC236}">
                <a16:creationId xmlns:a16="http://schemas.microsoft.com/office/drawing/2014/main" id="{6BAAF594-7777-46E4-B892-6E5E7EBABC03}"/>
              </a:ext>
            </a:extLst>
          </p:cNvPr>
          <p:cNvSpPr/>
          <p:nvPr/>
        </p:nvSpPr>
        <p:spPr>
          <a:xfrm>
            <a:off x="8787866" y="4947385"/>
            <a:ext cx="683393" cy="683394"/>
          </a:xfrm>
          <a:prstGeom prst="smileyFac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247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89900" y="268045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9" name="Rectangle 8"/>
          <p:cNvSpPr/>
          <p:nvPr/>
        </p:nvSpPr>
        <p:spPr>
          <a:xfrm>
            <a:off x="1911980" y="2680450"/>
            <a:ext cx="7672117" cy="3065932"/>
          </a:xfrm>
          <a:prstGeom prst="rect">
            <a:avLst/>
          </a:prstGeom>
          <a:solidFill>
            <a:srgbClr val="AEB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1911981" y="2680450"/>
            <a:ext cx="7659023" cy="3065932"/>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Medium" charset="0"/>
                <a:ea typeface="Roboto Medium" charset="0"/>
                <a:cs typeface="Roboto Medium" charset="0"/>
              </a:rPr>
              <a:t>CISCO COMPATIBLE</a:t>
            </a:r>
            <a:r>
              <a:rPr kumimoji="0" lang="en-US" sz="3200" b="1" i="0" u="none" strike="noStrike" kern="1200" cap="none" spc="0" normalizeH="0" baseline="0" noProof="0" dirty="0">
                <a:ln>
                  <a:noFill/>
                </a:ln>
                <a:solidFill>
                  <a:prstClr val="white"/>
                </a:solidFill>
                <a:effectLst/>
                <a:uLnTx/>
                <a:uFillTx/>
                <a:latin typeface="Roboto Medium" charset="0"/>
                <a:ea typeface="Roboto Medium" charset="0"/>
                <a:cs typeface="Roboto Medium" charset="0"/>
              </a:rPr>
              <a:t> </a:t>
            </a:r>
            <a:br>
              <a:rPr kumimoji="0" lang="en-US" sz="3200" b="1" i="0" u="none" strike="noStrike" kern="1200" cap="none" spc="0" normalizeH="0" baseline="0" noProof="0" dirty="0">
                <a:ln>
                  <a:noFill/>
                </a:ln>
                <a:solidFill>
                  <a:prstClr val="white"/>
                </a:solidFill>
                <a:effectLst/>
                <a:uLnTx/>
                <a:uFillTx/>
                <a:latin typeface="Roboto Medium" charset="0"/>
                <a:ea typeface="Roboto Medium" charset="0"/>
                <a:cs typeface="Roboto Medium" charset="0"/>
              </a:rPr>
            </a:br>
            <a:r>
              <a:rPr lang="en-US" sz="3200" dirty="0">
                <a:solidFill>
                  <a:prstClr val="white"/>
                </a:solidFill>
                <a:latin typeface="Roboto Light" charset="0"/>
                <a:ea typeface="Roboto Light" charset="0"/>
                <a:cs typeface="Roboto Medium" charset="0"/>
              </a:rPr>
              <a:t>f</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or UCCX, UCCE (Packaged UCCE) </a:t>
            </a:r>
            <a:r>
              <a:rPr lang="en-US" sz="3200" dirty="0">
                <a:solidFill>
                  <a:prstClr val="white"/>
                </a:solidFill>
                <a:latin typeface="Roboto Light" charset="0"/>
                <a:ea typeface="Roboto Light" charset="0"/>
                <a:cs typeface="Roboto Light" charset="0"/>
              </a:rPr>
              <a:t>..</a:t>
            </a:r>
            <a:endParaRPr kumimoji="0" lang="sk-SK"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p:txBody>
      </p:sp>
      <p:sp>
        <p:nvSpPr>
          <p:cNvPr id="8" name="Rectangle 7"/>
          <p:cNvSpPr/>
          <p:nvPr/>
        </p:nvSpPr>
        <p:spPr>
          <a:xfrm>
            <a:off x="1911981" y="381000"/>
            <a:ext cx="2299448" cy="2299448"/>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1" name="Text Placeholder 2"/>
          <p:cNvSpPr txBox="1">
            <a:spLocks/>
          </p:cNvSpPr>
          <p:nvPr/>
        </p:nvSpPr>
        <p:spPr>
          <a:xfrm>
            <a:off x="1911982" y="381000"/>
            <a:ext cx="2299447" cy="22994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64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8</a:t>
            </a:r>
          </a:p>
        </p:txBody>
      </p:sp>
      <p:sp>
        <p:nvSpPr>
          <p:cNvPr id="12" name="Rectangle 11"/>
          <p:cNvSpPr/>
          <p:nvPr/>
        </p:nvSpPr>
        <p:spPr>
          <a:xfrm>
            <a:off x="4211429" y="381000"/>
            <a:ext cx="2299448" cy="2299448"/>
          </a:xfrm>
          <a:prstGeom prst="rect">
            <a:avLst/>
          </a:prstGeom>
          <a:solidFill>
            <a:srgbClr val="9AB0C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9250" y="929373"/>
            <a:ext cx="1563624" cy="1167384"/>
          </a:xfrm>
          <a:prstGeom prst="rect">
            <a:avLst/>
          </a:prstGeom>
        </p:spPr>
      </p:pic>
    </p:spTree>
    <p:extLst>
      <p:ext uri="{BB962C8B-B14F-4D97-AF65-F5344CB8AC3E}">
        <p14:creationId xmlns:p14="http://schemas.microsoft.com/office/powerpoint/2010/main" val="268224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89900" y="268045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9" name="Rectangle 8"/>
          <p:cNvSpPr/>
          <p:nvPr/>
        </p:nvSpPr>
        <p:spPr>
          <a:xfrm>
            <a:off x="1911981" y="2680450"/>
            <a:ext cx="7664826" cy="3065932"/>
          </a:xfrm>
          <a:prstGeom prst="rect">
            <a:avLst/>
          </a:prstGeom>
          <a:solidFill>
            <a:srgbClr val="AEB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1911981" y="2680449"/>
            <a:ext cx="7659023" cy="3065933"/>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endPar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1"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Roboto Light" charset="0"/>
              </a:rPr>
              <a:t>Test drive before you buy</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 All you need is a web browser .. </a:t>
            </a:r>
          </a:p>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Request access to our cloud-based demo at</a:t>
            </a:r>
            <a:r>
              <a:rPr lang="en-US" sz="3200" dirty="0">
                <a:solidFill>
                  <a:prstClr val="white"/>
                </a:solidFill>
                <a:latin typeface="Roboto Light" charset="0"/>
                <a:ea typeface="Roboto Light" charset="0"/>
                <a:cs typeface="Roboto Light" charset="0"/>
              </a:rPr>
              <a:t> </a:t>
            </a:r>
            <a:r>
              <a:rPr kumimoji="0" lang="en-US" sz="3200" b="1" i="0" u="none" strike="noStrike" kern="1200" cap="none" spc="0" normalizeH="0" baseline="0" noProof="0" dirty="0">
                <a:ln>
                  <a:noFill/>
                </a:ln>
                <a:solidFill>
                  <a:prstClr val="white"/>
                </a:solidFill>
                <a:effectLst/>
                <a:uLnTx/>
                <a:uFillTx/>
                <a:latin typeface="Roboto Light" charset="0"/>
                <a:ea typeface="Roboto Light" charset="0"/>
                <a:cs typeface="Roboto Light" charset="0"/>
                <a:hlinkClick r:id="rId3"/>
              </a:rPr>
              <a:t>www.2Ring.com/DWtrial</a:t>
            </a:r>
            <a:endParaRPr kumimoji="0" lang="en-US" sz="3200" b="1"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a:p>
            <a:pPr marL="457200" marR="0" lvl="1" indent="0" algn="l" defTabSz="914400" rtl="0" eaLnBrk="1" fontAlgn="auto" latinLnBrk="0" hangingPunct="1">
              <a:lnSpc>
                <a:spcPct val="90000"/>
              </a:lnSpc>
              <a:spcBef>
                <a:spcPts val="500"/>
              </a:spcBef>
              <a:spcAft>
                <a:spcPts val="0"/>
              </a:spcAft>
              <a:buClrTx/>
              <a:buSzTx/>
              <a:buFont typeface="Arial"/>
              <a:buNone/>
              <a:tabLst/>
              <a:defRPr/>
            </a:pPr>
            <a:endPar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p:txBody>
      </p:sp>
      <p:sp>
        <p:nvSpPr>
          <p:cNvPr id="8" name="Rectangle 7"/>
          <p:cNvSpPr/>
          <p:nvPr/>
        </p:nvSpPr>
        <p:spPr>
          <a:xfrm>
            <a:off x="1911980" y="380999"/>
            <a:ext cx="2299447" cy="229944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1" name="Text Placeholder 2"/>
          <p:cNvSpPr txBox="1">
            <a:spLocks/>
          </p:cNvSpPr>
          <p:nvPr/>
        </p:nvSpPr>
        <p:spPr>
          <a:xfrm>
            <a:off x="1911982" y="381000"/>
            <a:ext cx="2299445" cy="2299448"/>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sz="6400" dirty="0">
                <a:solidFill>
                  <a:prstClr val="white"/>
                </a:solidFill>
                <a:latin typeface="Roboto Light" charset="0"/>
                <a:ea typeface="Roboto Light" charset="0"/>
                <a:cs typeface="Roboto Light" charset="0"/>
              </a:rPr>
              <a:t>9</a:t>
            </a:r>
            <a:endParaRPr kumimoji="0" lang="en-US" sz="64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p:txBody>
      </p:sp>
      <p:sp>
        <p:nvSpPr>
          <p:cNvPr id="12" name="Rectangle 11"/>
          <p:cNvSpPr/>
          <p:nvPr/>
        </p:nvSpPr>
        <p:spPr>
          <a:xfrm>
            <a:off x="4211427" y="1147482"/>
            <a:ext cx="5378473"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4" name="Text Placeholder 2"/>
          <p:cNvSpPr txBox="1">
            <a:spLocks/>
          </p:cNvSpPr>
          <p:nvPr/>
        </p:nvSpPr>
        <p:spPr>
          <a:xfrm>
            <a:off x="6042990" y="1147480"/>
            <a:ext cx="2615235"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harset="0"/>
              <a:ea typeface="Roboto" charset="0"/>
              <a:cs typeface="Roboto" charset="0"/>
            </a:endParaRPr>
          </a:p>
        </p:txBody>
      </p:sp>
      <p:sp>
        <p:nvSpPr>
          <p:cNvPr id="16" name="Rectangle 15"/>
          <p:cNvSpPr/>
          <p:nvPr/>
        </p:nvSpPr>
        <p:spPr>
          <a:xfrm>
            <a:off x="4211420" y="1147479"/>
            <a:ext cx="2689239"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7" name="Rectangle 16"/>
          <p:cNvSpPr/>
          <p:nvPr/>
        </p:nvSpPr>
        <p:spPr>
          <a:xfrm>
            <a:off x="6900659" y="1147477"/>
            <a:ext cx="2689239" cy="1532966"/>
          </a:xfrm>
          <a:prstGeom prst="rect">
            <a:avLst/>
          </a:prstGeom>
          <a:solidFill>
            <a:srgbClr val="EB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3" name="Text Placeholder 2"/>
          <p:cNvSpPr txBox="1">
            <a:spLocks/>
          </p:cNvSpPr>
          <p:nvPr/>
        </p:nvSpPr>
        <p:spPr>
          <a:xfrm>
            <a:off x="4217229" y="1147480"/>
            <a:ext cx="269652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3600" b="0" i="0" u="none" strike="noStrike" kern="1200" cap="none" spc="0" normalizeH="0" baseline="0" noProof="0" dirty="0">
                <a:ln>
                  <a:noFill/>
                </a:ln>
                <a:solidFill>
                  <a:srgbClr val="5196C4"/>
                </a:solidFill>
                <a:effectLst/>
                <a:uLnTx/>
                <a:uFillTx/>
                <a:latin typeface="Roboto" charset="0"/>
                <a:ea typeface="Roboto" charset="0"/>
                <a:cs typeface="Roboto" charset="0"/>
              </a:rPr>
              <a:t>L  I  V  E</a:t>
            </a:r>
          </a:p>
        </p:txBody>
      </p:sp>
      <p:sp>
        <p:nvSpPr>
          <p:cNvPr id="18" name="Text Placeholder 2"/>
          <p:cNvSpPr txBox="1">
            <a:spLocks/>
          </p:cNvSpPr>
          <p:nvPr/>
        </p:nvSpPr>
        <p:spPr>
          <a:xfrm>
            <a:off x="6894857" y="1128757"/>
            <a:ext cx="2689232"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3600" b="0" i="0" u="none" strike="noStrike" kern="1200" cap="none" spc="0" normalizeH="0" baseline="0" noProof="0">
                <a:ln>
                  <a:noFill/>
                </a:ln>
                <a:solidFill>
                  <a:srgbClr val="5196C4"/>
                </a:solidFill>
                <a:effectLst/>
                <a:uLnTx/>
                <a:uFillTx/>
                <a:latin typeface="Roboto" charset="0"/>
                <a:ea typeface="Roboto" charset="0"/>
                <a:cs typeface="Roboto" charset="0"/>
              </a:rPr>
              <a:t>Demo</a:t>
            </a:r>
            <a:endParaRPr kumimoji="0" lang="en-US" sz="3600" b="0" i="0" u="none" strike="noStrike" kern="1200" cap="none" spc="0" normalizeH="0" baseline="0" noProof="0" dirty="0">
              <a:ln>
                <a:noFill/>
              </a:ln>
              <a:solidFill>
                <a:srgbClr val="5196C4"/>
              </a:solidFill>
              <a:effectLst/>
              <a:uLnTx/>
              <a:uFillTx/>
              <a:latin typeface="Roboto" charset="0"/>
              <a:ea typeface="Roboto" charset="0"/>
              <a:cs typeface="Roboto" charset="0"/>
            </a:endParaRPr>
          </a:p>
        </p:txBody>
      </p:sp>
    </p:spTree>
    <p:extLst>
      <p:ext uri="{BB962C8B-B14F-4D97-AF65-F5344CB8AC3E}">
        <p14:creationId xmlns:p14="http://schemas.microsoft.com/office/powerpoint/2010/main" val="1111286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89900" y="268045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9576806"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9" name="Rectangle 8"/>
          <p:cNvSpPr/>
          <p:nvPr/>
        </p:nvSpPr>
        <p:spPr>
          <a:xfrm>
            <a:off x="4211423" y="2680450"/>
            <a:ext cx="5365383" cy="3065932"/>
          </a:xfrm>
          <a:prstGeom prst="rect">
            <a:avLst/>
          </a:prstGeom>
          <a:solidFill>
            <a:srgbClr val="AEB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4211424" y="2680449"/>
            <a:ext cx="5359580" cy="3065933"/>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Software Assurance </a:t>
            </a:r>
            <a:b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b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for a piece of mind </a:t>
            </a:r>
            <a:b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b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for Wallboards</a:t>
            </a:r>
            <a:b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b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to work with future </a:t>
            </a:r>
            <a:b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b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releases of your Contact Center ..</a:t>
            </a:r>
          </a:p>
        </p:txBody>
      </p:sp>
      <p:sp>
        <p:nvSpPr>
          <p:cNvPr id="8" name="Rectangle 7"/>
          <p:cNvSpPr/>
          <p:nvPr/>
        </p:nvSpPr>
        <p:spPr>
          <a:xfrm>
            <a:off x="1911980" y="380999"/>
            <a:ext cx="2299447" cy="229944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1" name="Text Placeholder 2"/>
          <p:cNvSpPr txBox="1">
            <a:spLocks/>
          </p:cNvSpPr>
          <p:nvPr/>
        </p:nvSpPr>
        <p:spPr>
          <a:xfrm>
            <a:off x="1911982" y="381000"/>
            <a:ext cx="2305247" cy="229944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sz="6400" dirty="0">
                <a:solidFill>
                  <a:prstClr val="white"/>
                </a:solidFill>
                <a:latin typeface="Roboto Light" charset="0"/>
                <a:ea typeface="Roboto Light" charset="0"/>
                <a:cs typeface="Roboto Light" charset="0"/>
              </a:rPr>
              <a:t>10</a:t>
            </a:r>
            <a:endParaRPr kumimoji="0" lang="en-US" sz="64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p:txBody>
      </p:sp>
      <p:sp>
        <p:nvSpPr>
          <p:cNvPr id="12" name="Rectangle 11"/>
          <p:cNvSpPr/>
          <p:nvPr/>
        </p:nvSpPr>
        <p:spPr>
          <a:xfrm>
            <a:off x="4211426" y="1147482"/>
            <a:ext cx="5372671"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4" name="Text Placeholder 2"/>
          <p:cNvSpPr txBox="1">
            <a:spLocks/>
          </p:cNvSpPr>
          <p:nvPr/>
        </p:nvSpPr>
        <p:spPr>
          <a:xfrm>
            <a:off x="3567330" y="1147480"/>
            <a:ext cx="5090896"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harset="0"/>
              <a:ea typeface="Roboto" charset="0"/>
              <a:cs typeface="Roboto" charset="0"/>
            </a:endParaRPr>
          </a:p>
        </p:txBody>
      </p:sp>
      <p:sp>
        <p:nvSpPr>
          <p:cNvPr id="13" name="Text Placeholder 2"/>
          <p:cNvSpPr txBox="1">
            <a:spLocks/>
          </p:cNvSpPr>
          <p:nvPr/>
        </p:nvSpPr>
        <p:spPr>
          <a:xfrm>
            <a:off x="4211425" y="1147480"/>
            <a:ext cx="5371924"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3600" b="0" i="0" u="none" strike="noStrike" kern="1200" cap="none" spc="0" normalizeH="0" baseline="0" noProof="0" dirty="0">
                <a:ln>
                  <a:noFill/>
                </a:ln>
                <a:solidFill>
                  <a:srgbClr val="5196C4"/>
                </a:solidFill>
                <a:effectLst/>
                <a:uLnTx/>
                <a:uFillTx/>
                <a:latin typeface="Roboto" charset="0"/>
                <a:ea typeface="Roboto" charset="0"/>
                <a:cs typeface="Roboto" charset="0"/>
              </a:rPr>
              <a:t>Support</a:t>
            </a:r>
          </a:p>
        </p:txBody>
      </p:sp>
      <p:sp>
        <p:nvSpPr>
          <p:cNvPr id="15" name="Rectangle 14"/>
          <p:cNvSpPr/>
          <p:nvPr/>
        </p:nvSpPr>
        <p:spPr>
          <a:xfrm>
            <a:off x="1911975" y="2680445"/>
            <a:ext cx="2299449" cy="2299449"/>
          </a:xfrm>
          <a:prstGeom prst="rect">
            <a:avLst/>
          </a:prstGeom>
          <a:solidFill>
            <a:srgbClr val="EBF0F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7" name="Text Placeholder 2"/>
          <p:cNvSpPr txBox="1">
            <a:spLocks/>
          </p:cNvSpPr>
          <p:nvPr/>
        </p:nvSpPr>
        <p:spPr>
          <a:xfrm>
            <a:off x="1906170" y="2680444"/>
            <a:ext cx="2298706" cy="2299448"/>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400" b="0" i="0" u="none" strike="noStrike" kern="1200" cap="none" spc="0" normalizeH="0" baseline="0" noProof="0" dirty="0">
                <a:ln>
                  <a:noFill/>
                </a:ln>
                <a:solidFill>
                  <a:srgbClr val="5196C4"/>
                </a:solidFill>
                <a:effectLst/>
                <a:uLnTx/>
                <a:uFillTx/>
                <a:latin typeface="Roboto Light" charset="0"/>
                <a:ea typeface="Roboto Light" charset="0"/>
                <a:cs typeface="Roboto Light" charset="0"/>
              </a:rPr>
              <a:t>24x7</a:t>
            </a:r>
          </a:p>
        </p:txBody>
      </p:sp>
    </p:spTree>
    <p:extLst>
      <p:ext uri="{BB962C8B-B14F-4D97-AF65-F5344CB8AC3E}">
        <p14:creationId xmlns:p14="http://schemas.microsoft.com/office/powerpoint/2010/main" val="1782931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56933" y="2680450"/>
            <a:ext cx="1532966" cy="1532966"/>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7" name="Text Placeholder 2"/>
          <p:cNvSpPr txBox="1">
            <a:spLocks/>
          </p:cNvSpPr>
          <p:nvPr/>
        </p:nvSpPr>
        <p:spPr>
          <a:xfrm>
            <a:off x="8062735" y="2680449"/>
            <a:ext cx="1527163"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40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t>
            </a:r>
          </a:p>
        </p:txBody>
      </p:sp>
      <p:sp>
        <p:nvSpPr>
          <p:cNvPr id="9" name="Rectangle 8"/>
          <p:cNvSpPr/>
          <p:nvPr/>
        </p:nvSpPr>
        <p:spPr>
          <a:xfrm>
            <a:off x="1911980" y="2680450"/>
            <a:ext cx="5365380" cy="3065932"/>
          </a:xfrm>
          <a:prstGeom prst="rect">
            <a:avLst/>
          </a:prstGeom>
          <a:solidFill>
            <a:srgbClr val="AEB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0" name="Text Placeholder 2"/>
          <p:cNvSpPr txBox="1">
            <a:spLocks/>
          </p:cNvSpPr>
          <p:nvPr/>
        </p:nvSpPr>
        <p:spPr>
          <a:xfrm>
            <a:off x="1917781" y="2673461"/>
            <a:ext cx="5359579" cy="3065932"/>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Set </a:t>
            </a:r>
            <a:r>
              <a:rPr kumimoji="0" lang="en-US" sz="3200" b="1"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thresholds </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and </a:t>
            </a:r>
            <a:r>
              <a:rPr lang="en-US" sz="3200" dirty="0">
                <a:solidFill>
                  <a:prstClr val="white"/>
                </a:solidFill>
                <a:latin typeface="Roboto Light" charset="0"/>
                <a:ea typeface="Roboto Light" charset="0"/>
                <a:cs typeface="Roboto Light" charset="0"/>
              </a:rPr>
              <a:t>receive </a:t>
            </a:r>
            <a:r>
              <a:rPr lang="en-US" sz="3200" b="1" dirty="0">
                <a:solidFill>
                  <a:prstClr val="white"/>
                </a:solidFill>
                <a:latin typeface="Roboto Light" charset="0"/>
                <a:ea typeface="Roboto Light" charset="0"/>
                <a:cs typeface="Roboto Light" charset="0"/>
              </a:rPr>
              <a:t>alerts</a:t>
            </a:r>
            <a:r>
              <a:rPr lang="en-US" sz="3200" dirty="0">
                <a:solidFill>
                  <a:prstClr val="white"/>
                </a:solidFill>
                <a:latin typeface="Roboto Light" charset="0"/>
                <a:ea typeface="Roboto Light" charset="0"/>
                <a:cs typeface="Roboto Light" charset="0"/>
              </a:rPr>
              <a:t> </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via channels that you prefer</a:t>
            </a:r>
            <a:r>
              <a:rPr lang="en-US" sz="3200" dirty="0">
                <a:solidFill>
                  <a:prstClr val="white"/>
                </a:solidFill>
                <a:latin typeface="Roboto Light" charset="0"/>
                <a:ea typeface="Roboto Light" charset="0"/>
                <a:cs typeface="Roboto Light" charset="0"/>
              </a:rPr>
              <a:t>:</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 </a:t>
            </a:r>
            <a:r>
              <a:rPr kumimoji="0" lang="en-US" sz="3200" b="0" i="0" u="none" strike="noStrike" kern="1200" cap="none" spc="0" normalizeH="0" baseline="0" noProof="0" dirty="0" err="1">
                <a:ln>
                  <a:noFill/>
                </a:ln>
                <a:solidFill>
                  <a:prstClr val="white"/>
                </a:solidFill>
                <a:effectLst/>
                <a:uLnTx/>
                <a:uFillTx/>
                <a:latin typeface="Roboto Light" charset="0"/>
                <a:ea typeface="Roboto Light" charset="0"/>
                <a:cs typeface="Roboto Light" charset="0"/>
              </a:rPr>
              <a:t>Emai</a:t>
            </a:r>
            <a:r>
              <a:rPr lang="en-US" sz="3200" dirty="0">
                <a:solidFill>
                  <a:prstClr val="white"/>
                </a:solidFill>
                <a:latin typeface="Roboto Light" charset="0"/>
                <a:ea typeface="Roboto Light" charset="0"/>
                <a:cs typeface="Roboto Light" charset="0"/>
              </a:rPr>
              <a:t>l, SMS/text, IM message,</a:t>
            </a:r>
            <a:r>
              <a:rPr kumimoji="0" lang="en-US" sz="3200" b="0" i="0" u="none" strike="noStrike" kern="1200" cap="none" spc="0" normalizeH="0" baseline="0" noProof="0" dirty="0">
                <a:ln>
                  <a:noFill/>
                </a:ln>
                <a:solidFill>
                  <a:prstClr val="white"/>
                </a:solidFill>
                <a:effectLst/>
                <a:uLnTx/>
                <a:uFillTx/>
                <a:latin typeface="Roboto Light" charset="0"/>
                <a:ea typeface="Roboto Light" charset="0"/>
                <a:cs typeface="Roboto Light" charset="0"/>
              </a:rPr>
              <a:t> .. </a:t>
            </a:r>
          </a:p>
        </p:txBody>
      </p:sp>
      <p:sp>
        <p:nvSpPr>
          <p:cNvPr id="8" name="Rectangle 7"/>
          <p:cNvSpPr/>
          <p:nvPr/>
        </p:nvSpPr>
        <p:spPr>
          <a:xfrm>
            <a:off x="1911980" y="380999"/>
            <a:ext cx="2299447" cy="2299447"/>
          </a:xfrm>
          <a:prstGeom prst="rect">
            <a:avLst/>
          </a:prstGeom>
          <a:solidFill>
            <a:srgbClr val="315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7BED0"/>
              </a:solidFill>
              <a:effectLst/>
              <a:uLnTx/>
              <a:uFillTx/>
              <a:latin typeface="Calibri" panose="020F0502020204030204"/>
              <a:ea typeface="+mn-ea"/>
              <a:cs typeface="+mn-cs"/>
            </a:endParaRPr>
          </a:p>
        </p:txBody>
      </p:sp>
      <p:sp>
        <p:nvSpPr>
          <p:cNvPr id="11" name="Text Placeholder 2"/>
          <p:cNvSpPr txBox="1">
            <a:spLocks/>
          </p:cNvSpPr>
          <p:nvPr/>
        </p:nvSpPr>
        <p:spPr>
          <a:xfrm>
            <a:off x="1911982" y="381000"/>
            <a:ext cx="2299445" cy="2299448"/>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sz="6400" dirty="0">
                <a:solidFill>
                  <a:prstClr val="white"/>
                </a:solidFill>
                <a:latin typeface="Roboto Light" charset="0"/>
                <a:ea typeface="Roboto Light" charset="0"/>
                <a:cs typeface="Roboto Light" charset="0"/>
              </a:rPr>
              <a:t>11</a:t>
            </a:r>
            <a:endParaRPr kumimoji="0" lang="en-US" sz="6400" b="0" i="0" u="none" strike="noStrike" kern="1200" cap="none" spc="0" normalizeH="0" baseline="0" noProof="0" dirty="0">
              <a:ln>
                <a:noFill/>
              </a:ln>
              <a:solidFill>
                <a:prstClr val="white"/>
              </a:solidFill>
              <a:effectLst/>
              <a:uLnTx/>
              <a:uFillTx/>
              <a:latin typeface="Roboto Light" charset="0"/>
              <a:ea typeface="Roboto Light" charset="0"/>
              <a:cs typeface="Roboto Light" charset="0"/>
            </a:endParaRPr>
          </a:p>
        </p:txBody>
      </p:sp>
      <p:sp>
        <p:nvSpPr>
          <p:cNvPr id="12" name="Rectangle 11"/>
          <p:cNvSpPr/>
          <p:nvPr/>
        </p:nvSpPr>
        <p:spPr>
          <a:xfrm>
            <a:off x="4211427" y="1147482"/>
            <a:ext cx="5378473" cy="153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3DFE8"/>
              </a:solidFill>
              <a:effectLst/>
              <a:uLnTx/>
              <a:uFillTx/>
              <a:latin typeface="Calibri" panose="020F0502020204030204"/>
              <a:ea typeface="+mn-ea"/>
              <a:cs typeface="+mn-cs"/>
            </a:endParaRPr>
          </a:p>
        </p:txBody>
      </p:sp>
      <p:sp>
        <p:nvSpPr>
          <p:cNvPr id="14" name="Text Placeholder 2"/>
          <p:cNvSpPr txBox="1">
            <a:spLocks/>
          </p:cNvSpPr>
          <p:nvPr/>
        </p:nvSpPr>
        <p:spPr>
          <a:xfrm>
            <a:off x="4217229" y="1147480"/>
            <a:ext cx="5372669" cy="15329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3600" b="0" i="0" u="none" strike="noStrike" kern="1200" cap="none" spc="0" normalizeH="0" baseline="0" noProof="0" dirty="0">
                <a:ln>
                  <a:noFill/>
                </a:ln>
                <a:solidFill>
                  <a:srgbClr val="5196C4"/>
                </a:solidFill>
                <a:effectLst/>
                <a:uLnTx/>
                <a:uFillTx/>
                <a:latin typeface="Roboto" charset="0"/>
                <a:ea typeface="Roboto" charset="0"/>
                <a:cs typeface="Roboto" charset="0"/>
              </a:rPr>
              <a:t>A L E R T S</a:t>
            </a:r>
          </a:p>
        </p:txBody>
      </p:sp>
      <p:sp>
        <p:nvSpPr>
          <p:cNvPr id="13" name="TextBox 12">
            <a:extLst>
              <a:ext uri="{FF2B5EF4-FFF2-40B4-BE49-F238E27FC236}">
                <a16:creationId xmlns:a16="http://schemas.microsoft.com/office/drawing/2014/main" id="{54593FB2-B55D-4899-B321-FE1218F83B83}"/>
              </a:ext>
            </a:extLst>
          </p:cNvPr>
          <p:cNvSpPr txBox="1"/>
          <p:nvPr/>
        </p:nvSpPr>
        <p:spPr>
          <a:xfrm>
            <a:off x="8006829" y="4387982"/>
            <a:ext cx="3380874" cy="1815882"/>
          </a:xfrm>
          <a:prstGeom prst="rect">
            <a:avLst/>
          </a:prstGeom>
          <a:noFill/>
        </p:spPr>
        <p:txBody>
          <a:bodyPr wrap="square">
            <a:spAutoFit/>
          </a:bodyPr>
          <a:lstStyle/>
          <a:p>
            <a:r>
              <a:rPr lang="en-US" sz="1600" b="1" dirty="0">
                <a:solidFill>
                  <a:prstClr val="white"/>
                </a:solidFill>
                <a:latin typeface="Roboto Light" charset="0"/>
                <a:ea typeface="Roboto Light" charset="0"/>
                <a:cs typeface="Roboto Light" charset="0"/>
              </a:rPr>
              <a:t>Supported IM Clients: </a:t>
            </a:r>
            <a:r>
              <a:rPr lang="en-US" sz="1600" dirty="0">
                <a:solidFill>
                  <a:prstClr val="white"/>
                </a:solidFill>
                <a:latin typeface="Roboto Light" charset="0"/>
                <a:ea typeface="Roboto Light" charset="0"/>
                <a:cs typeface="Roboto Light" charset="0"/>
              </a:rPr>
              <a:t>Cisco WebEx Teams, Microsoft Teams, Discord, and Slack.</a:t>
            </a:r>
          </a:p>
          <a:p>
            <a:endParaRPr lang="en-US" sz="1600" dirty="0">
              <a:solidFill>
                <a:prstClr val="white"/>
              </a:solidFill>
              <a:latin typeface="Roboto Light" charset="0"/>
              <a:ea typeface="Roboto Light" charset="0"/>
              <a:cs typeface="Roboto Light" charset="0"/>
            </a:endParaRPr>
          </a:p>
          <a:p>
            <a:r>
              <a:rPr lang="en-US" sz="1600" b="1" dirty="0">
                <a:solidFill>
                  <a:prstClr val="white"/>
                </a:solidFill>
                <a:latin typeface="Roboto Light" charset="0"/>
                <a:ea typeface="Roboto Light" charset="0"/>
              </a:rPr>
              <a:t>Supported Texting Services: </a:t>
            </a:r>
            <a:r>
              <a:rPr lang="en-US" sz="1600" dirty="0">
                <a:solidFill>
                  <a:prstClr val="white"/>
                </a:solidFill>
                <a:latin typeface="Roboto Light" charset="0"/>
                <a:ea typeface="Roboto Light" charset="0"/>
              </a:rPr>
              <a:t>Bandwith.com, Red Oxygen, </a:t>
            </a:r>
            <a:r>
              <a:rPr lang="en-US" sz="1600" dirty="0" err="1">
                <a:solidFill>
                  <a:prstClr val="white"/>
                </a:solidFill>
                <a:latin typeface="Roboto Light" charset="0"/>
                <a:ea typeface="Roboto Light" charset="0"/>
              </a:rPr>
              <a:t>Trumpia</a:t>
            </a:r>
            <a:r>
              <a:rPr lang="en-US" sz="1600" dirty="0">
                <a:solidFill>
                  <a:prstClr val="white"/>
                </a:solidFill>
                <a:latin typeface="Roboto Light" charset="0"/>
                <a:ea typeface="Roboto Light" charset="0"/>
              </a:rPr>
              <a:t>, </a:t>
            </a:r>
            <a:r>
              <a:rPr lang="en-US" sz="1600" dirty="0" err="1">
                <a:solidFill>
                  <a:prstClr val="white"/>
                </a:solidFill>
                <a:latin typeface="Roboto Light" charset="0"/>
                <a:ea typeface="Roboto Light" charset="0"/>
              </a:rPr>
              <a:t>Twillio</a:t>
            </a:r>
            <a:r>
              <a:rPr lang="en-US" sz="1600" dirty="0">
                <a:solidFill>
                  <a:prstClr val="white"/>
                </a:solidFill>
                <a:latin typeface="Roboto Light" charset="0"/>
                <a:ea typeface="Roboto Light" charset="0"/>
              </a:rPr>
              <a:t>, and </a:t>
            </a:r>
            <a:r>
              <a:rPr lang="en-US" sz="1600" dirty="0" err="1">
                <a:solidFill>
                  <a:prstClr val="white"/>
                </a:solidFill>
                <a:latin typeface="Roboto Light" charset="0"/>
                <a:ea typeface="Roboto Light" charset="0"/>
              </a:rPr>
              <a:t>WebText</a:t>
            </a:r>
            <a:r>
              <a:rPr lang="en-US" sz="1600" dirty="0">
                <a:solidFill>
                  <a:prstClr val="white"/>
                </a:solidFill>
                <a:latin typeface="Roboto Light" charset="0"/>
                <a:ea typeface="Roboto Light" charset="0"/>
              </a:rPr>
              <a:t>.</a:t>
            </a:r>
            <a:endParaRPr lang="en-US" sz="1600" dirty="0"/>
          </a:p>
        </p:txBody>
      </p:sp>
    </p:spTree>
    <p:extLst>
      <p:ext uri="{BB962C8B-B14F-4D97-AF65-F5344CB8AC3E}">
        <p14:creationId xmlns:p14="http://schemas.microsoft.com/office/powerpoint/2010/main" val="524657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How 2Ring Dashboards &amp; Wallboards (DW) Works</a:t>
            </a:r>
          </a:p>
        </p:txBody>
      </p:sp>
      <p:pic>
        <p:nvPicPr>
          <p:cNvPr id="3" name="Picture 2" descr="A screenshot of a cell phone&#10;&#10;Description automatically generated">
            <a:extLst>
              <a:ext uri="{FF2B5EF4-FFF2-40B4-BE49-F238E27FC236}">
                <a16:creationId xmlns:a16="http://schemas.microsoft.com/office/drawing/2014/main" id="{336D5C69-96F4-41D3-89CD-D0E844C37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1980" y="1913967"/>
            <a:ext cx="9889276" cy="4563032"/>
          </a:xfrm>
          <a:prstGeom prst="rect">
            <a:avLst/>
          </a:prstGeom>
        </p:spPr>
      </p:pic>
    </p:spTree>
    <p:extLst>
      <p:ext uri="{BB962C8B-B14F-4D97-AF65-F5344CB8AC3E}">
        <p14:creationId xmlns:p14="http://schemas.microsoft.com/office/powerpoint/2010/main" val="1120007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0E688-8369-49E4-A64C-DAAB86188939}"/>
              </a:ext>
            </a:extLst>
          </p:cNvPr>
          <p:cNvSpPr>
            <a:spLocks noGrp="1"/>
          </p:cNvSpPr>
          <p:nvPr>
            <p:ph type="title"/>
          </p:nvPr>
        </p:nvSpPr>
        <p:spPr/>
        <p:txBody>
          <a:bodyPr/>
          <a:lstStyle/>
          <a:p>
            <a:r>
              <a:rPr lang="en-US" dirty="0"/>
              <a:t>System Requirements</a:t>
            </a:r>
          </a:p>
        </p:txBody>
      </p:sp>
      <p:sp>
        <p:nvSpPr>
          <p:cNvPr id="3" name="Text Placeholder 2">
            <a:extLst>
              <a:ext uri="{FF2B5EF4-FFF2-40B4-BE49-F238E27FC236}">
                <a16:creationId xmlns:a16="http://schemas.microsoft.com/office/drawing/2014/main" id="{99A75A75-A77E-46F5-A869-A2AA1226FDB3}"/>
              </a:ext>
            </a:extLst>
          </p:cNvPr>
          <p:cNvSpPr>
            <a:spLocks noGrp="1"/>
          </p:cNvSpPr>
          <p:nvPr>
            <p:ph type="body" sz="quarter" idx="17"/>
          </p:nvPr>
        </p:nvSpPr>
        <p:spPr>
          <a:xfrm>
            <a:off x="2097260" y="2070101"/>
            <a:ext cx="9528451" cy="4216399"/>
          </a:xfrm>
        </p:spPr>
        <p:txBody>
          <a:bodyPr/>
          <a:lstStyle/>
          <a:p>
            <a:pPr marL="342900" indent="-342900">
              <a:buFont typeface="Arial" panose="020B0604020202020204" pitchFamily="34" charset="0"/>
              <a:buChar char="•"/>
            </a:pPr>
            <a:r>
              <a:rPr lang="en-US" dirty="0"/>
              <a:t>Server</a:t>
            </a:r>
          </a:p>
          <a:p>
            <a:pPr marL="868363" lvl="1">
              <a:buFont typeface="Arial" panose="020B0604020202020204" pitchFamily="34" charset="0"/>
              <a:buChar char="•"/>
            </a:pPr>
            <a:r>
              <a:rPr lang="en-US" dirty="0"/>
              <a:t>Microsoft Windows Server 2016 or later</a:t>
            </a:r>
          </a:p>
          <a:p>
            <a:pPr marL="868363" lvl="1">
              <a:buFont typeface="Arial" panose="020B0604020202020204" pitchFamily="34" charset="0"/>
              <a:buChar char="•"/>
            </a:pPr>
            <a:r>
              <a:rPr lang="en-US" dirty="0"/>
              <a:t>Microsoft </a:t>
            </a:r>
            <a:r>
              <a:rPr lang="en-US" dirty="0" err="1"/>
              <a:t>.Net</a:t>
            </a:r>
            <a:r>
              <a:rPr lang="en-US" dirty="0"/>
              <a:t> Framework 4.8 or later</a:t>
            </a:r>
          </a:p>
          <a:p>
            <a:pPr marL="868363" lvl="1">
              <a:buFont typeface="Arial" panose="020B0604020202020204" pitchFamily="34" charset="0"/>
              <a:buChar char="•"/>
            </a:pPr>
            <a:r>
              <a:rPr lang="en-US" dirty="0"/>
              <a:t>IIS 8.0 or later</a:t>
            </a:r>
          </a:p>
          <a:p>
            <a:pPr marL="868363" lvl="1">
              <a:buFont typeface="Arial" panose="020B0604020202020204" pitchFamily="34" charset="0"/>
              <a:buChar char="•"/>
            </a:pPr>
            <a:r>
              <a:rPr lang="en-US" dirty="0"/>
              <a:t>Microsoft SQL Server 2016 (or later) Express Edition (and above)</a:t>
            </a:r>
          </a:p>
          <a:p>
            <a:pPr marL="342900" indent="-342900">
              <a:buFont typeface="Arial" panose="020B0604020202020204" pitchFamily="34" charset="0"/>
              <a:buChar char="•"/>
            </a:pPr>
            <a:r>
              <a:rPr lang="en-US" dirty="0"/>
              <a:t>Azure AD Integration</a:t>
            </a:r>
          </a:p>
          <a:p>
            <a:pPr marL="868363" lvl="1">
              <a:buFont typeface="Arial" panose="020B0604020202020204" pitchFamily="34" charset="0"/>
              <a:buChar char="•"/>
            </a:pPr>
            <a:r>
              <a:rPr lang="en-US" dirty="0"/>
              <a:t>Possibly integrated with Azure AD</a:t>
            </a:r>
          </a:p>
          <a:p>
            <a:pPr marL="868363" lvl="1">
              <a:buFont typeface="Arial" panose="020B0604020202020204" pitchFamily="34" charset="0"/>
              <a:buChar char="•"/>
            </a:pPr>
            <a:r>
              <a:rPr lang="en-US" dirty="0"/>
              <a:t>Local accounts possible</a:t>
            </a:r>
          </a:p>
          <a:p>
            <a:pPr marL="868363" lvl="1">
              <a:buFont typeface="Arial" panose="020B0604020202020204" pitchFamily="34" charset="0"/>
              <a:buChar char="•"/>
            </a:pPr>
            <a:r>
              <a:rPr lang="en-US" dirty="0"/>
              <a:t>Anonymous access links (permalinks) can also be created ..</a:t>
            </a:r>
          </a:p>
          <a:p>
            <a:pPr marL="342900" indent="-342900">
              <a:buFont typeface="Arial" panose="020B0604020202020204" pitchFamily="34" charset="0"/>
              <a:buChar char="•"/>
            </a:pPr>
            <a:r>
              <a:rPr lang="en-US" dirty="0"/>
              <a:t>Workstation / End-User Device</a:t>
            </a:r>
          </a:p>
          <a:p>
            <a:pPr marL="868363" lvl="1">
              <a:buFont typeface="Arial" panose="020B0604020202020204" pitchFamily="34" charset="0"/>
              <a:buChar char="•"/>
            </a:pPr>
            <a:r>
              <a:rPr lang="en-US" dirty="0"/>
              <a:t>Modern Web-Browser – Chrome, Edge, Firefox, Safari</a:t>
            </a:r>
          </a:p>
          <a:p>
            <a:pPr marL="868363" lvl="1">
              <a:buFont typeface="Arial" panose="020B0604020202020204" pitchFamily="34" charset="0"/>
              <a:buChar char="•"/>
            </a:pPr>
            <a:r>
              <a:rPr lang="en-US" dirty="0"/>
              <a:t>Access to TCP port 80/443 of the 2Ring DW Server</a:t>
            </a:r>
          </a:p>
        </p:txBody>
      </p:sp>
    </p:spTree>
    <p:extLst>
      <p:ext uri="{BB962C8B-B14F-4D97-AF65-F5344CB8AC3E}">
        <p14:creationId xmlns:p14="http://schemas.microsoft.com/office/powerpoint/2010/main" val="2700365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solidFill>
                  <a:srgbClr val="5195C4"/>
                </a:solidFill>
              </a:rPr>
              <a:t>2Ring Power Tool (Personalized Wallboard)</a:t>
            </a:r>
          </a:p>
        </p:txBody>
      </p:sp>
      <p:sp>
        <p:nvSpPr>
          <p:cNvPr id="7" name="Text Placeholder 2">
            <a:extLst>
              <a:ext uri="{FF2B5EF4-FFF2-40B4-BE49-F238E27FC236}">
                <a16:creationId xmlns:a16="http://schemas.microsoft.com/office/drawing/2014/main" id="{F8AD7448-E823-48F2-9F38-B6892F4D72FF}"/>
              </a:ext>
            </a:extLst>
          </p:cNvPr>
          <p:cNvSpPr txBox="1">
            <a:spLocks/>
          </p:cNvSpPr>
          <p:nvPr/>
        </p:nvSpPr>
        <p:spPr>
          <a:xfrm>
            <a:off x="2097264" y="2013563"/>
            <a:ext cx="4611544" cy="1318486"/>
          </a:xfrm>
          <a:prstGeom prst="rect">
            <a:avLst/>
          </a:prstGeom>
        </p:spPr>
        <p:txBody>
          <a:bodyPr numCol="1" anchor="t"/>
          <a:lstStyle>
            <a:lvl1pPr marL="0" indent="0" algn="l" defTabSz="914400" rtl="0" eaLnBrk="1" latinLnBrk="0" hangingPunct="1">
              <a:lnSpc>
                <a:spcPct val="90000"/>
              </a:lnSpc>
              <a:spcBef>
                <a:spcPts val="1000"/>
              </a:spcBef>
              <a:buFontTx/>
              <a:buNone/>
              <a:defRPr sz="2400" b="0" i="0" kern="1200">
                <a:solidFill>
                  <a:schemeClr val="bg1"/>
                </a:solidFill>
                <a:latin typeface="Roboto" charset="0"/>
                <a:ea typeface="Roboto" charset="0"/>
                <a:cs typeface="Roboto" charset="0"/>
              </a:defRPr>
            </a:lvl1pPr>
            <a:lvl2pPr marL="366713" indent="-184150"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2pPr>
            <a:lvl3pPr marL="534988" indent="-168275"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3pPr>
            <a:lvl4pPr marL="719138" indent="-184150" algn="l" defTabSz="914400" rtl="0" eaLnBrk="1" latinLnBrk="0" hangingPunct="1">
              <a:lnSpc>
                <a:spcPct val="90000"/>
              </a:lnSpc>
              <a:spcBef>
                <a:spcPts val="500"/>
              </a:spcBef>
              <a:buFont typeface="Arial" charset="0"/>
              <a:buChar char="•"/>
              <a:tabLst/>
              <a:defRPr sz="2000" b="0" i="0" kern="1200">
                <a:solidFill>
                  <a:srgbClr val="CCE2ED"/>
                </a:solidFill>
                <a:latin typeface="Roboto" charset="0"/>
                <a:ea typeface="Roboto" charset="0"/>
                <a:cs typeface="Roboto" charset="0"/>
              </a:defRPr>
            </a:lvl4pPr>
            <a:lvl5pPr marL="2057400" indent="-228600" algn="l" defTabSz="914400" rtl="0" eaLnBrk="1" latinLnBrk="0" hangingPunct="1">
              <a:lnSpc>
                <a:spcPct val="90000"/>
              </a:lnSpc>
              <a:spcBef>
                <a:spcPts val="500"/>
              </a:spcBef>
              <a:buFont typeface="Arial"/>
              <a:buChar char="•"/>
              <a:defRPr sz="2000" b="0" i="0" kern="1200">
                <a:solidFill>
                  <a:srgbClr val="C3E1E4"/>
                </a:solidFill>
                <a:latin typeface="Roboto" charset="0"/>
                <a:ea typeface="Roboto" charset="0"/>
                <a:cs typeface="Robot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182880" indent="-182880">
              <a:buFont typeface="Arial" panose="020B0604020202020204" pitchFamily="34" charset="0"/>
              <a:buChar char="•"/>
            </a:pPr>
            <a:r>
              <a:rPr lang="en-US" sz="1800" dirty="0">
                <a:latin typeface="Roboto Light" panose="02000000000000000000" pitchFamily="2" charset="0"/>
                <a:ea typeface="Roboto Light" panose="02000000000000000000" pitchFamily="2" charset="0"/>
              </a:rPr>
              <a:t>Ability to be always visible </a:t>
            </a:r>
            <a:r>
              <a:rPr lang="en-US" sz="1800" b="1" dirty="0">
                <a:latin typeface="Roboto Medium" panose="02000000000000000000" pitchFamily="2" charset="0"/>
                <a:ea typeface="Roboto Medium" panose="02000000000000000000" pitchFamily="2" charset="0"/>
              </a:rPr>
              <a:t>on top of all other windows</a:t>
            </a:r>
          </a:p>
          <a:p>
            <a:pPr marL="182880" indent="-182880">
              <a:buFont typeface="Arial" panose="020B0604020202020204" pitchFamily="34" charset="0"/>
              <a:buChar char="•"/>
            </a:pPr>
            <a:r>
              <a:rPr lang="en-US" sz="1800" b="1" dirty="0">
                <a:latin typeface="Roboto Medium" panose="02000000000000000000" pitchFamily="2" charset="0"/>
                <a:ea typeface="Roboto Medium" panose="02000000000000000000" pitchFamily="2" charset="0"/>
              </a:rPr>
              <a:t>Flexible window </a:t>
            </a:r>
            <a:r>
              <a:rPr lang="en-US" sz="1800" b="1" dirty="0">
                <a:latin typeface="Roboto Light" panose="02000000000000000000" pitchFamily="2" charset="0"/>
                <a:ea typeface="Roboto Light" panose="02000000000000000000" pitchFamily="2" charset="0"/>
              </a:rPr>
              <a:t>size </a:t>
            </a:r>
            <a:r>
              <a:rPr lang="en-US" sz="1800" dirty="0">
                <a:latin typeface="Roboto Light" panose="02000000000000000000" pitchFamily="2" charset="0"/>
                <a:ea typeface="Roboto Light" panose="02000000000000000000" pitchFamily="2" charset="0"/>
              </a:rPr>
              <a:t>with embedded layout </a:t>
            </a:r>
            <a:r>
              <a:rPr lang="en-US" sz="1800" b="1" dirty="0">
                <a:latin typeface="Roboto Medium" panose="02000000000000000000" pitchFamily="2" charset="0"/>
                <a:ea typeface="Roboto Medium" panose="02000000000000000000" pitchFamily="2" charset="0"/>
              </a:rPr>
              <a:t>auto-resizing</a:t>
            </a:r>
            <a:r>
              <a:rPr lang="en-US" sz="1800" b="1" dirty="0">
                <a:latin typeface="Roboto Light" panose="02000000000000000000" pitchFamily="2" charset="0"/>
                <a:ea typeface="Roboto Light" panose="02000000000000000000" pitchFamily="2" charset="0"/>
              </a:rPr>
              <a:t> to the space provided</a:t>
            </a:r>
          </a:p>
        </p:txBody>
      </p:sp>
      <p:pic>
        <p:nvPicPr>
          <p:cNvPr id="11" name="Picture 10" descr="A screenshot of a computer screen&#10;&#10;Description automatically generated">
            <a:extLst>
              <a:ext uri="{FF2B5EF4-FFF2-40B4-BE49-F238E27FC236}">
                <a16:creationId xmlns:a16="http://schemas.microsoft.com/office/drawing/2014/main" id="{68BC9479-A862-4F39-AC03-8E1060F5AD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123" y="3400817"/>
            <a:ext cx="9903877" cy="2725453"/>
          </a:xfrm>
          <a:prstGeom prst="rect">
            <a:avLst/>
          </a:prstGeom>
        </p:spPr>
      </p:pic>
      <p:sp>
        <p:nvSpPr>
          <p:cNvPr id="13" name="Text Placeholder 2">
            <a:extLst>
              <a:ext uri="{FF2B5EF4-FFF2-40B4-BE49-F238E27FC236}">
                <a16:creationId xmlns:a16="http://schemas.microsoft.com/office/drawing/2014/main" id="{11743362-7F99-4D82-857B-4282BA1A1342}"/>
              </a:ext>
            </a:extLst>
          </p:cNvPr>
          <p:cNvSpPr txBox="1">
            <a:spLocks/>
          </p:cNvSpPr>
          <p:nvPr/>
        </p:nvSpPr>
        <p:spPr>
          <a:xfrm>
            <a:off x="6930188" y="2013563"/>
            <a:ext cx="4697129" cy="1318486"/>
          </a:xfrm>
          <a:prstGeom prst="rect">
            <a:avLst/>
          </a:prstGeom>
        </p:spPr>
        <p:txBody>
          <a:bodyPr numCol="1" anchor="t"/>
          <a:lstStyle>
            <a:lvl1pPr marL="0" indent="0" algn="l" defTabSz="914400" rtl="0" eaLnBrk="1" latinLnBrk="0" hangingPunct="1">
              <a:lnSpc>
                <a:spcPct val="90000"/>
              </a:lnSpc>
              <a:spcBef>
                <a:spcPts val="1000"/>
              </a:spcBef>
              <a:buFontTx/>
              <a:buNone/>
              <a:defRPr sz="2400" b="0" i="0" kern="1200">
                <a:solidFill>
                  <a:schemeClr val="bg1"/>
                </a:solidFill>
                <a:latin typeface="Roboto" charset="0"/>
                <a:ea typeface="Roboto" charset="0"/>
                <a:cs typeface="Roboto" charset="0"/>
              </a:defRPr>
            </a:lvl1pPr>
            <a:lvl2pPr marL="366713" indent="-184150"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2pPr>
            <a:lvl3pPr marL="534988" indent="-168275"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3pPr>
            <a:lvl4pPr marL="719138" indent="-184150" algn="l" defTabSz="914400" rtl="0" eaLnBrk="1" latinLnBrk="0" hangingPunct="1">
              <a:lnSpc>
                <a:spcPct val="90000"/>
              </a:lnSpc>
              <a:spcBef>
                <a:spcPts val="500"/>
              </a:spcBef>
              <a:buFont typeface="Arial" charset="0"/>
              <a:buChar char="•"/>
              <a:tabLst/>
              <a:defRPr sz="2000" b="0" i="0" kern="1200">
                <a:solidFill>
                  <a:srgbClr val="CCE2ED"/>
                </a:solidFill>
                <a:latin typeface="Roboto" charset="0"/>
                <a:ea typeface="Roboto" charset="0"/>
                <a:cs typeface="Roboto" charset="0"/>
              </a:defRPr>
            </a:lvl4pPr>
            <a:lvl5pPr marL="2057400" indent="-228600" algn="l" defTabSz="914400" rtl="0" eaLnBrk="1" latinLnBrk="0" hangingPunct="1">
              <a:lnSpc>
                <a:spcPct val="90000"/>
              </a:lnSpc>
              <a:spcBef>
                <a:spcPts val="500"/>
              </a:spcBef>
              <a:buFont typeface="Arial"/>
              <a:buChar char="•"/>
              <a:defRPr sz="2000" b="0" i="0" kern="1200">
                <a:solidFill>
                  <a:srgbClr val="C3E1E4"/>
                </a:solidFill>
                <a:latin typeface="Roboto" charset="0"/>
                <a:ea typeface="Roboto" charset="0"/>
                <a:cs typeface="Robot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182880" indent="-182880">
              <a:buFont typeface="Arial" panose="020B0604020202020204" pitchFamily="34" charset="0"/>
              <a:buChar char="•"/>
            </a:pPr>
            <a:r>
              <a:rPr lang="en-US" sz="1800" b="1" dirty="0">
                <a:latin typeface="Roboto Medium" panose="02000000000000000000" pitchFamily="2" charset="0"/>
                <a:ea typeface="Roboto Medium" panose="02000000000000000000" pitchFamily="2" charset="0"/>
              </a:rPr>
              <a:t>Personalized grids </a:t>
            </a:r>
            <a:r>
              <a:rPr lang="en-US" sz="1800" dirty="0">
                <a:latin typeface="Roboto Light" panose="02000000000000000000" pitchFamily="2" charset="0"/>
                <a:ea typeface="Roboto Light" panose="02000000000000000000" pitchFamily="2" charset="0"/>
              </a:rPr>
              <a:t>– build one layout for every agent seeing his/her metrics only</a:t>
            </a:r>
          </a:p>
          <a:p>
            <a:pPr marL="182880" indent="-182880">
              <a:buFont typeface="Arial" panose="020B0604020202020204" pitchFamily="34" charset="0"/>
              <a:buChar char="•"/>
            </a:pPr>
            <a:r>
              <a:rPr lang="en-US" sz="1800" b="1" dirty="0">
                <a:latin typeface="Roboto Medium" panose="02000000000000000000" pitchFamily="2" charset="0"/>
                <a:ea typeface="Roboto Medium" panose="02000000000000000000" pitchFamily="2" charset="0"/>
              </a:rPr>
              <a:t>Remembers its position and window size</a:t>
            </a:r>
          </a:p>
        </p:txBody>
      </p:sp>
    </p:spTree>
    <p:extLst>
      <p:ext uri="{BB962C8B-B14F-4D97-AF65-F5344CB8AC3E}">
        <p14:creationId xmlns:p14="http://schemas.microsoft.com/office/powerpoint/2010/main" val="2395264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5195C4"/>
                </a:solidFill>
              </a:rPr>
              <a:t>HW for Traditional Screens (not provided by 2Ring)</a:t>
            </a:r>
          </a:p>
        </p:txBody>
      </p:sp>
      <p:sp>
        <p:nvSpPr>
          <p:cNvPr id="8" name="Rectangle 7"/>
          <p:cNvSpPr/>
          <p:nvPr/>
        </p:nvSpPr>
        <p:spPr>
          <a:xfrm>
            <a:off x="8952800" y="1915464"/>
            <a:ext cx="2858200" cy="45580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2">
            <a:extLst>
              <a:ext uri="{FF2B5EF4-FFF2-40B4-BE49-F238E27FC236}">
                <a16:creationId xmlns:a16="http://schemas.microsoft.com/office/drawing/2014/main" id="{7310D8C6-5EF5-4E37-959B-0CE5DEED51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5888" r="24123" b="2456"/>
          <a:stretch/>
        </p:blipFill>
        <p:spPr bwMode="auto">
          <a:xfrm>
            <a:off x="9155575" y="4414124"/>
            <a:ext cx="2481944" cy="1898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8952800" y="1913967"/>
            <a:ext cx="2858199" cy="2317871"/>
          </a:xfrm>
          <a:prstGeom prst="rect">
            <a:avLst/>
          </a:prstGeom>
          <a:solidFill>
            <a:srgbClr val="4771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377505" y="1913967"/>
            <a:ext cx="1640051" cy="4559582"/>
          </a:xfrm>
          <a:prstGeom prst="rect">
            <a:avLst/>
          </a:prstGeom>
          <a:solidFill>
            <a:srgbClr val="5497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p:cNvSpPr>
            <a:spLocks noGrp="1"/>
          </p:cNvSpPr>
          <p:nvPr>
            <p:ph type="body" sz="quarter" idx="17"/>
          </p:nvPr>
        </p:nvSpPr>
        <p:spPr>
          <a:xfrm>
            <a:off x="6094602" y="2639028"/>
            <a:ext cx="2858197" cy="3834521"/>
          </a:xfrm>
        </p:spPr>
        <p:txBody>
          <a:bodyPr anchor="t">
            <a:normAutofit/>
          </a:bodyPr>
          <a:lstStyle/>
          <a:p>
            <a:pPr indent="-228600">
              <a:buFont typeface="Arial" panose="020B0604020202020204" pitchFamily="34" charset="0"/>
              <a:buChar char="•"/>
            </a:pPr>
            <a:r>
              <a:rPr lang="en-US" sz="2000" dirty="0">
                <a:latin typeface="Roboto Light" charset="0"/>
                <a:ea typeface="Roboto Light" charset="0"/>
                <a:cs typeface="Roboto Light" charset="0"/>
              </a:rPr>
              <a:t>Intel Compute Sticks</a:t>
            </a:r>
          </a:p>
          <a:p>
            <a:pPr lvl="1" indent="-228600">
              <a:buFont typeface="Arial" panose="020B0604020202020204" pitchFamily="34" charset="0"/>
              <a:buChar char="•"/>
            </a:pPr>
            <a:r>
              <a:rPr lang="en-US" sz="1800" dirty="0">
                <a:latin typeface="Roboto Light" charset="0"/>
                <a:ea typeface="Roboto Light" charset="0"/>
                <a:cs typeface="Roboto Light" charset="0"/>
              </a:rPr>
              <a:t>This is essentially </a:t>
            </a:r>
            <a:br>
              <a:rPr lang="en-US" sz="1800" dirty="0">
                <a:latin typeface="Roboto Light" charset="0"/>
                <a:ea typeface="Roboto Light" charset="0"/>
                <a:cs typeface="Roboto Light" charset="0"/>
              </a:rPr>
            </a:br>
            <a:r>
              <a:rPr lang="en-US" sz="1800" dirty="0">
                <a:latin typeface="Roboto Light" charset="0"/>
                <a:ea typeface="Roboto Light" charset="0"/>
                <a:cs typeface="Roboto Light" charset="0"/>
              </a:rPr>
              <a:t>a mini PC which connects to the TV and has Windows running on it. With Computer Stick, </a:t>
            </a:r>
            <a:br>
              <a:rPr lang="en-US" sz="1800" dirty="0">
                <a:latin typeface="Roboto Light" charset="0"/>
                <a:ea typeface="Roboto Light" charset="0"/>
                <a:cs typeface="Roboto Light" charset="0"/>
              </a:rPr>
            </a:br>
            <a:r>
              <a:rPr lang="en-US" sz="1800" dirty="0">
                <a:latin typeface="Roboto Light" charset="0"/>
                <a:ea typeface="Roboto Light" charset="0"/>
                <a:cs typeface="Roboto Light" charset="0"/>
              </a:rPr>
              <a:t>there’s no need to use a TV remote control as</a:t>
            </a:r>
            <a:br>
              <a:rPr lang="en-US" sz="1800" dirty="0">
                <a:latin typeface="Roboto Light" charset="0"/>
                <a:ea typeface="Roboto Light" charset="0"/>
                <a:cs typeface="Roboto Light" charset="0"/>
              </a:rPr>
            </a:br>
            <a:r>
              <a:rPr lang="en-US" sz="1800" dirty="0">
                <a:latin typeface="Roboto Light" charset="0"/>
                <a:ea typeface="Roboto Light" charset="0"/>
                <a:cs typeface="Roboto Light" charset="0"/>
              </a:rPr>
              <a:t>you have a keyboard and mouse on your phone ..</a:t>
            </a:r>
          </a:p>
        </p:txBody>
      </p:sp>
      <p:sp>
        <p:nvSpPr>
          <p:cNvPr id="11" name="Text Placeholder 4"/>
          <p:cNvSpPr txBox="1">
            <a:spLocks/>
          </p:cNvSpPr>
          <p:nvPr/>
        </p:nvSpPr>
        <p:spPr>
          <a:xfrm>
            <a:off x="377504" y="2639028"/>
            <a:ext cx="2813060" cy="3834521"/>
          </a:xfrm>
          <a:prstGeom prst="rect">
            <a:avLst/>
          </a:prstGeom>
        </p:spPr>
        <p:txBody>
          <a:bodyPr numCol="1" anchor="t">
            <a:normAutofit/>
          </a:bodyPr>
          <a:lstStyle>
            <a:lvl1pPr marL="0" indent="0" algn="l" defTabSz="914400" rtl="0" eaLnBrk="1" latinLnBrk="0" hangingPunct="1">
              <a:lnSpc>
                <a:spcPct val="90000"/>
              </a:lnSpc>
              <a:spcBef>
                <a:spcPts val="1000"/>
              </a:spcBef>
              <a:buFontTx/>
              <a:buNone/>
              <a:defRPr sz="2400" b="0" i="0" kern="1200">
                <a:solidFill>
                  <a:schemeClr val="bg1"/>
                </a:solidFill>
                <a:latin typeface="Roboto" charset="0"/>
                <a:ea typeface="Roboto" charset="0"/>
                <a:cs typeface="Roboto" charset="0"/>
              </a:defRPr>
            </a:lvl1pPr>
            <a:lvl2pPr marL="366713" indent="-184150"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2pPr>
            <a:lvl3pPr marL="534988" indent="-168275"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3pPr>
            <a:lvl4pPr marL="719138" indent="-184150" algn="l" defTabSz="914400" rtl="0" eaLnBrk="1" latinLnBrk="0" hangingPunct="1">
              <a:lnSpc>
                <a:spcPct val="90000"/>
              </a:lnSpc>
              <a:spcBef>
                <a:spcPts val="500"/>
              </a:spcBef>
              <a:buFont typeface="Arial" charset="0"/>
              <a:buChar char="•"/>
              <a:tabLst/>
              <a:defRPr sz="2000" b="0" i="0" kern="1200">
                <a:solidFill>
                  <a:srgbClr val="CCE2ED"/>
                </a:solidFill>
                <a:latin typeface="Roboto" charset="0"/>
                <a:ea typeface="Roboto" charset="0"/>
                <a:cs typeface="Roboto" charset="0"/>
              </a:defRPr>
            </a:lvl4pPr>
            <a:lvl5pPr marL="2057400" indent="-228600" algn="l" defTabSz="914400" rtl="0" eaLnBrk="1" latinLnBrk="0" hangingPunct="1">
              <a:lnSpc>
                <a:spcPct val="90000"/>
              </a:lnSpc>
              <a:spcBef>
                <a:spcPts val="500"/>
              </a:spcBef>
              <a:buFont typeface="Arial"/>
              <a:buChar char="•"/>
              <a:defRPr sz="2000" b="0" i="0" kern="1200">
                <a:solidFill>
                  <a:srgbClr val="C3E1E4"/>
                </a:solidFill>
                <a:latin typeface="Roboto" charset="0"/>
                <a:ea typeface="Roboto" charset="0"/>
                <a:cs typeface="Robot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indent="-228600">
              <a:buFont typeface="Arial" panose="020B0604020202020204" pitchFamily="34" charset="0"/>
              <a:buChar char="•"/>
            </a:pPr>
            <a:r>
              <a:rPr lang="en-US" sz="2000" dirty="0">
                <a:latin typeface="Roboto Light" charset="0"/>
                <a:ea typeface="Roboto Light" charset="0"/>
                <a:cs typeface="Roboto Light" charset="0"/>
              </a:rPr>
              <a:t>Screens</a:t>
            </a:r>
          </a:p>
          <a:p>
            <a:pPr lvl="1" indent="-228600">
              <a:buFont typeface="Arial" panose="020B0604020202020204" pitchFamily="34" charset="0"/>
              <a:buChar char="•"/>
            </a:pPr>
            <a:r>
              <a:rPr lang="en-US" sz="1800" dirty="0">
                <a:latin typeface="Roboto Light" charset="0"/>
                <a:ea typeface="Roboto Light" charset="0"/>
                <a:cs typeface="Roboto Light" charset="0"/>
              </a:rPr>
              <a:t>If you plan on using a smart TV, test it using </a:t>
            </a:r>
            <a:r>
              <a:rPr lang="en-US" sz="1800" dirty="0">
                <a:solidFill>
                  <a:srgbClr val="FFC000"/>
                </a:solidFill>
                <a:latin typeface="Roboto Light" charset="0"/>
                <a:ea typeface="Roboto Light" charset="0"/>
                <a:cs typeface="Roboto Light" charset="0"/>
                <a:hlinkClick r:id="rId4"/>
              </a:rPr>
              <a:t>www.2Ring.com/TryIt</a:t>
            </a:r>
            <a:r>
              <a:rPr lang="en-US" sz="1800" dirty="0">
                <a:solidFill>
                  <a:srgbClr val="FFC000"/>
                </a:solidFill>
                <a:latin typeface="Roboto Light" charset="0"/>
                <a:ea typeface="Roboto Light" charset="0"/>
                <a:cs typeface="Roboto Light" charset="0"/>
              </a:rPr>
              <a:t> </a:t>
            </a:r>
            <a:r>
              <a:rPr lang="en-US" sz="1800" dirty="0">
                <a:latin typeface="Roboto Light" charset="0"/>
                <a:ea typeface="Roboto Light" charset="0"/>
                <a:cs typeface="Roboto Light" charset="0"/>
              </a:rPr>
              <a:t>before purchase. E.g.  Samsung sells ~5 different generations of smart TVs and the older ones come with unsupported browsers.</a:t>
            </a:r>
          </a:p>
        </p:txBody>
      </p:sp>
      <p:sp>
        <p:nvSpPr>
          <p:cNvPr id="12" name="Text Placeholder 4"/>
          <p:cNvSpPr txBox="1">
            <a:spLocks/>
          </p:cNvSpPr>
          <p:nvPr/>
        </p:nvSpPr>
        <p:spPr>
          <a:xfrm>
            <a:off x="3190564" y="2639028"/>
            <a:ext cx="2904038" cy="3834521"/>
          </a:xfrm>
          <a:prstGeom prst="rect">
            <a:avLst/>
          </a:prstGeom>
        </p:spPr>
        <p:txBody>
          <a:bodyPr numCol="1" anchor="t">
            <a:normAutofit/>
          </a:bodyPr>
          <a:lstStyle>
            <a:lvl1pPr marL="0" indent="0" algn="l" defTabSz="914400" rtl="0" eaLnBrk="1" latinLnBrk="0" hangingPunct="1">
              <a:lnSpc>
                <a:spcPct val="90000"/>
              </a:lnSpc>
              <a:spcBef>
                <a:spcPts val="1000"/>
              </a:spcBef>
              <a:buFontTx/>
              <a:buNone/>
              <a:defRPr sz="2400" b="0" i="0" kern="1200">
                <a:solidFill>
                  <a:schemeClr val="bg1"/>
                </a:solidFill>
                <a:latin typeface="Roboto" charset="0"/>
                <a:ea typeface="Roboto" charset="0"/>
                <a:cs typeface="Roboto" charset="0"/>
              </a:defRPr>
            </a:lvl1pPr>
            <a:lvl2pPr marL="366713" indent="-184150"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2pPr>
            <a:lvl3pPr marL="534988" indent="-168275"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3pPr>
            <a:lvl4pPr marL="719138" indent="-184150" algn="l" defTabSz="914400" rtl="0" eaLnBrk="1" latinLnBrk="0" hangingPunct="1">
              <a:lnSpc>
                <a:spcPct val="90000"/>
              </a:lnSpc>
              <a:spcBef>
                <a:spcPts val="500"/>
              </a:spcBef>
              <a:buFont typeface="Arial" charset="0"/>
              <a:buChar char="•"/>
              <a:tabLst/>
              <a:defRPr sz="2000" b="0" i="0" kern="1200">
                <a:solidFill>
                  <a:srgbClr val="CCE2ED"/>
                </a:solidFill>
                <a:latin typeface="Roboto" charset="0"/>
                <a:ea typeface="Roboto" charset="0"/>
                <a:cs typeface="Roboto" charset="0"/>
              </a:defRPr>
            </a:lvl4pPr>
            <a:lvl5pPr marL="2057400" indent="-228600" algn="l" defTabSz="914400" rtl="0" eaLnBrk="1" latinLnBrk="0" hangingPunct="1">
              <a:lnSpc>
                <a:spcPct val="90000"/>
              </a:lnSpc>
              <a:spcBef>
                <a:spcPts val="500"/>
              </a:spcBef>
              <a:buFont typeface="Arial"/>
              <a:buChar char="•"/>
              <a:defRPr sz="2000" b="0" i="0" kern="1200">
                <a:solidFill>
                  <a:srgbClr val="C3E1E4"/>
                </a:solidFill>
                <a:latin typeface="Roboto" charset="0"/>
                <a:ea typeface="Roboto" charset="0"/>
                <a:cs typeface="Robot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indent="-228600">
              <a:buFont typeface="Arial" panose="020B0604020202020204" pitchFamily="34" charset="0"/>
              <a:buChar char="•"/>
            </a:pPr>
            <a:r>
              <a:rPr lang="en-US" sz="2000" dirty="0">
                <a:latin typeface="Roboto Light" charset="0"/>
                <a:ea typeface="Roboto Light" charset="0"/>
                <a:cs typeface="Roboto Light" charset="0"/>
              </a:rPr>
              <a:t>PC / Mini-PC</a:t>
            </a:r>
          </a:p>
          <a:p>
            <a:pPr lvl="1" indent="-228600">
              <a:buFont typeface="Arial" panose="020B0604020202020204" pitchFamily="34" charset="0"/>
              <a:buChar char="•"/>
            </a:pPr>
            <a:r>
              <a:rPr lang="en-US" sz="1800" dirty="0">
                <a:latin typeface="Roboto Light" charset="0"/>
                <a:ea typeface="Roboto Light" charset="0"/>
                <a:cs typeface="Roboto Light" charset="0"/>
              </a:rPr>
              <a:t>Usually connected to </a:t>
            </a:r>
            <a:br>
              <a:rPr lang="en-US" sz="1800" dirty="0">
                <a:latin typeface="Roboto Light" charset="0"/>
                <a:ea typeface="Roboto Light" charset="0"/>
                <a:cs typeface="Roboto Light" charset="0"/>
              </a:rPr>
            </a:br>
            <a:r>
              <a:rPr lang="en-US" sz="1800" dirty="0">
                <a:latin typeface="Roboto Light" charset="0"/>
                <a:ea typeface="Roboto Light" charset="0"/>
                <a:cs typeface="Roboto Light" charset="0"/>
              </a:rPr>
              <a:t>a large LCD via HDMI, VGA or other type of cable</a:t>
            </a:r>
          </a:p>
          <a:p>
            <a:pPr marL="138113" lvl="1" indent="0">
              <a:buNone/>
            </a:pPr>
            <a:endParaRPr lang="en-US" sz="1800" dirty="0">
              <a:latin typeface="Roboto Light" charset="0"/>
              <a:ea typeface="Roboto Light" charset="0"/>
              <a:cs typeface="Roboto Light" charset="0"/>
            </a:endParaRPr>
          </a:p>
          <a:p>
            <a:pPr indent="-228600">
              <a:buFont typeface="Arial" panose="020B0604020202020204" pitchFamily="34" charset="0"/>
              <a:buChar char="•"/>
            </a:pPr>
            <a:r>
              <a:rPr lang="en-US" sz="2000" dirty="0">
                <a:latin typeface="Roboto Light" charset="0"/>
                <a:ea typeface="Roboto Light" charset="0"/>
                <a:cs typeface="Roboto Light" charset="0"/>
              </a:rPr>
              <a:t>Raspberry Pi</a:t>
            </a:r>
          </a:p>
          <a:p>
            <a:pPr lvl="1" indent="-228600">
              <a:buFont typeface="Arial" panose="020B0604020202020204" pitchFamily="34" charset="0"/>
              <a:buChar char="•"/>
            </a:pPr>
            <a:r>
              <a:rPr lang="en-US" sz="1800" dirty="0">
                <a:latin typeface="Roboto Light" charset="0"/>
                <a:ea typeface="Roboto Light" charset="0"/>
                <a:cs typeface="Roboto Light" charset="0"/>
              </a:rPr>
              <a:t>Enthusiasts can test our wallboards with Raspberry Pi. Reach </a:t>
            </a:r>
            <a:br>
              <a:rPr lang="en-US" sz="1800" dirty="0">
                <a:latin typeface="Roboto Light" charset="0"/>
                <a:ea typeface="Roboto Light" charset="0"/>
                <a:cs typeface="Roboto Light" charset="0"/>
              </a:rPr>
            </a:br>
            <a:r>
              <a:rPr lang="en-US" sz="1800" dirty="0">
                <a:latin typeface="Roboto Light" charset="0"/>
                <a:ea typeface="Roboto Light" charset="0"/>
                <a:cs typeface="Roboto Light" charset="0"/>
              </a:rPr>
              <a:t>out to us for tips ..</a:t>
            </a:r>
          </a:p>
        </p:txBody>
      </p:sp>
      <p:sp>
        <p:nvSpPr>
          <p:cNvPr id="3" name="Rectangle 2"/>
          <p:cNvSpPr/>
          <p:nvPr/>
        </p:nvSpPr>
        <p:spPr>
          <a:xfrm>
            <a:off x="9144000" y="2086174"/>
            <a:ext cx="2481943" cy="1999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a:extLst>
              <a:ext uri="{FF2B5EF4-FFF2-40B4-BE49-F238E27FC236}">
                <a16:creationId xmlns:a16="http://schemas.microsoft.com/office/drawing/2014/main" id="{7310D8C6-5EF5-4E37-959B-0CE5DEED51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813" b="57192"/>
          <a:stretch/>
        </p:blipFill>
        <p:spPr bwMode="auto">
          <a:xfrm>
            <a:off x="9377550" y="2086175"/>
            <a:ext cx="1999998" cy="1999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350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0E688-8369-49E4-A64C-DAAB86188939}"/>
              </a:ext>
            </a:extLst>
          </p:cNvPr>
          <p:cNvSpPr>
            <a:spLocks noGrp="1"/>
          </p:cNvSpPr>
          <p:nvPr>
            <p:ph type="title"/>
          </p:nvPr>
        </p:nvSpPr>
        <p:spPr/>
        <p:txBody>
          <a:bodyPr/>
          <a:lstStyle/>
          <a:p>
            <a:r>
              <a:rPr lang="en-US" dirty="0"/>
              <a:t>Want to know more?</a:t>
            </a:r>
          </a:p>
        </p:txBody>
      </p:sp>
      <p:sp>
        <p:nvSpPr>
          <p:cNvPr id="3" name="Text Placeholder 2">
            <a:extLst>
              <a:ext uri="{FF2B5EF4-FFF2-40B4-BE49-F238E27FC236}">
                <a16:creationId xmlns:a16="http://schemas.microsoft.com/office/drawing/2014/main" id="{99A75A75-A77E-46F5-A869-A2AA1226FDB3}"/>
              </a:ext>
            </a:extLst>
          </p:cNvPr>
          <p:cNvSpPr>
            <a:spLocks noGrp="1"/>
          </p:cNvSpPr>
          <p:nvPr>
            <p:ph type="body" sz="quarter" idx="17"/>
          </p:nvPr>
        </p:nvSpPr>
        <p:spPr/>
        <p:txBody>
          <a:bodyPr/>
          <a:lstStyle/>
          <a:p>
            <a:pPr marL="342900" indent="-342900">
              <a:buFont typeface="Arial" panose="020B0604020202020204" pitchFamily="34" charset="0"/>
              <a:buChar char="•"/>
            </a:pPr>
            <a:r>
              <a:rPr lang="en-US" dirty="0"/>
              <a:t>Start the conversation today!</a:t>
            </a:r>
          </a:p>
          <a:p>
            <a:pPr marL="868363" lvl="1">
              <a:buFont typeface="Arial" panose="020B0604020202020204" pitchFamily="34" charset="0"/>
              <a:buChar char="•"/>
            </a:pPr>
            <a:r>
              <a:rPr lang="en-US" dirty="0"/>
              <a:t>Web: </a:t>
            </a:r>
            <a:r>
              <a:rPr lang="en-US" dirty="0">
                <a:hlinkClick r:id="rId2"/>
              </a:rPr>
              <a:t>www.2Ring.com/DW</a:t>
            </a:r>
            <a:r>
              <a:rPr lang="en-US" dirty="0"/>
              <a:t>  </a:t>
            </a:r>
          </a:p>
          <a:p>
            <a:pPr marL="868363" lvl="1">
              <a:buFont typeface="Arial" panose="020B0604020202020204" pitchFamily="34" charset="0"/>
              <a:buChar char="•"/>
            </a:pPr>
            <a:r>
              <a:rPr lang="en-US" dirty="0"/>
              <a:t>Free Trial: </a:t>
            </a:r>
            <a:r>
              <a:rPr lang="en-US" dirty="0">
                <a:hlinkClick r:id="rId3"/>
              </a:rPr>
              <a:t>www.2Ring.com/DWtrial</a:t>
            </a:r>
            <a:r>
              <a:rPr lang="en-US" dirty="0"/>
              <a:t>  </a:t>
            </a:r>
          </a:p>
          <a:p>
            <a:pPr marL="868363" lvl="1">
              <a:buFont typeface="Arial" panose="020B0604020202020204" pitchFamily="34" charset="0"/>
              <a:buChar char="•"/>
            </a:pPr>
            <a:r>
              <a:rPr lang="en-US" dirty="0"/>
              <a:t>Schedule a live demo over Cisco WebEx: </a:t>
            </a:r>
            <a:r>
              <a:rPr lang="en-US" dirty="0">
                <a:hlinkClick r:id="rId4"/>
              </a:rPr>
              <a:t>www.2Ring.com/WebEx</a:t>
            </a:r>
            <a:r>
              <a:rPr lang="en-US" dirty="0"/>
              <a:t> </a:t>
            </a:r>
          </a:p>
          <a:p>
            <a:pPr marL="868363" lvl="1">
              <a:buFont typeface="Arial" panose="020B0604020202020204" pitchFamily="34" charset="0"/>
              <a:buChar char="•"/>
            </a:pPr>
            <a:r>
              <a:rPr lang="en-US" dirty="0"/>
              <a:t>Follow us on Twitter:  </a:t>
            </a:r>
            <a:r>
              <a:rPr lang="en-US" dirty="0">
                <a:hlinkClick r:id="rId5"/>
              </a:rPr>
              <a:t>www.2Ring.com/Twitter</a:t>
            </a:r>
            <a:r>
              <a:rPr lang="en-US" dirty="0"/>
              <a:t> </a:t>
            </a:r>
          </a:p>
          <a:p>
            <a:pPr marL="868363" lvl="1">
              <a:buFont typeface="Arial" panose="020B0604020202020204" pitchFamily="34" charset="0"/>
              <a:buChar char="•"/>
            </a:pPr>
            <a:r>
              <a:rPr lang="en-US" dirty="0"/>
              <a:t>Follow us on LinkedIn: </a:t>
            </a:r>
            <a:r>
              <a:rPr lang="en-US" dirty="0">
                <a:hlinkClick r:id="rId6"/>
              </a:rPr>
              <a:t>www.2Ring.com/LinkedIn</a:t>
            </a:r>
            <a:r>
              <a:rPr lang="en-US" dirty="0"/>
              <a:t> </a:t>
            </a:r>
          </a:p>
          <a:p>
            <a:pPr marL="868363" lvl="1">
              <a:buFont typeface="Arial" panose="020B0604020202020204" pitchFamily="34" charset="0"/>
              <a:buChar char="•"/>
            </a:pPr>
            <a:r>
              <a:rPr lang="en-US" dirty="0"/>
              <a:t>Email us: </a:t>
            </a:r>
          </a:p>
          <a:p>
            <a:pPr marL="1052513" lvl="2">
              <a:buFont typeface="Arial" panose="020B0604020202020204" pitchFamily="34" charset="0"/>
              <a:buChar char="•"/>
            </a:pPr>
            <a:r>
              <a:rPr lang="en-US" dirty="0">
                <a:hlinkClick r:id="rId7"/>
              </a:rPr>
              <a:t>info@2Ring.com</a:t>
            </a:r>
            <a:r>
              <a:rPr lang="en-US" dirty="0"/>
              <a:t> (EMEAR)</a:t>
            </a:r>
          </a:p>
          <a:p>
            <a:pPr marL="1052513" lvl="2">
              <a:buFont typeface="Arial" panose="020B0604020202020204" pitchFamily="34" charset="0"/>
              <a:buChar char="•"/>
            </a:pPr>
            <a:r>
              <a:rPr lang="en-US" dirty="0">
                <a:hlinkClick r:id="rId8"/>
              </a:rPr>
              <a:t>info-na@2Ring.com</a:t>
            </a:r>
            <a:r>
              <a:rPr lang="en-US" dirty="0"/>
              <a:t> (Americas + APAC)</a:t>
            </a:r>
          </a:p>
          <a:p>
            <a:endParaRPr lang="en-US" dirty="0"/>
          </a:p>
        </p:txBody>
      </p:sp>
    </p:spTree>
    <p:extLst>
      <p:ext uri="{BB962C8B-B14F-4D97-AF65-F5344CB8AC3E}">
        <p14:creationId xmlns:p14="http://schemas.microsoft.com/office/powerpoint/2010/main" val="3022581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28242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heme/theme1.xml><?xml version="1.0" encoding="utf-8"?>
<a:theme xmlns:a="http://schemas.openxmlformats.org/drawingml/2006/main" name="Custom Design">
  <a:themeElements>
    <a:clrScheme name="Custom 12">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Custom 9">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AD1D3"/>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6458DBBFD9CF42AC694B3E0535B8AC" ma:contentTypeVersion="10" ma:contentTypeDescription="Create a new document." ma:contentTypeScope="" ma:versionID="ecd9e073359c6c71196c8fba4598bf20">
  <xsd:schema xmlns:xsd="http://www.w3.org/2001/XMLSchema" xmlns:xs="http://www.w3.org/2001/XMLSchema" xmlns:p="http://schemas.microsoft.com/office/2006/metadata/properties" xmlns:ns2="6e7b8f2f-474e-473d-a29c-106dea5d92c4" targetNamespace="http://schemas.microsoft.com/office/2006/metadata/properties" ma:root="true" ma:fieldsID="b1f1058a778ee17ca5071d219ce976d3" ns2:_="">
    <xsd:import namespace="6e7b8f2f-474e-473d-a29c-106dea5d92c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7b8f2f-474e-473d-a29c-106dea5d92c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DB7176-CB0E-4318-9403-2924B3E4FE1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42999F0-0674-4B00-818B-8C9E791446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7b8f2f-474e-473d-a29c-106dea5d92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ABC3F4-029B-41B2-9476-0AECB64090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12489</TotalTime>
  <Words>1521</Words>
  <Application>Microsoft Office PowerPoint</Application>
  <PresentationFormat>Widescreen</PresentationFormat>
  <Paragraphs>226</Paragraphs>
  <Slides>30</Slides>
  <Notes>26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30</vt:i4>
      </vt:variant>
    </vt:vector>
  </HeadingPairs>
  <TitlesOfParts>
    <vt:vector size="41" baseType="lpstr">
      <vt:lpstr>Arial</vt:lpstr>
      <vt:lpstr>Arial Narrow</vt:lpstr>
      <vt:lpstr>Calibri</vt:lpstr>
      <vt:lpstr>Calibri Light</vt:lpstr>
      <vt:lpstr>Helvetica</vt:lpstr>
      <vt:lpstr>Roboto</vt:lpstr>
      <vt:lpstr>Roboto Light</vt:lpstr>
      <vt:lpstr>Roboto Medium</vt:lpstr>
      <vt:lpstr>Custom Design</vt:lpstr>
      <vt:lpstr>1_Custom Design</vt:lpstr>
      <vt:lpstr>2_Custom Design</vt:lpstr>
      <vt:lpstr>2Ring Dashboards  &amp; Wallboards .. v8.2</vt:lpstr>
      <vt:lpstr>PowerPoint Presentation</vt:lpstr>
      <vt:lpstr>PowerPoint Presentation</vt:lpstr>
      <vt:lpstr>PowerPoint Presentation</vt:lpstr>
      <vt:lpstr>PowerPoint Presentation</vt:lpstr>
      <vt:lpstr>PowerPoint Presentation</vt:lpstr>
      <vt:lpstr>PowerPoint Presentation</vt:lpstr>
      <vt:lpstr>Business Case</vt:lpstr>
      <vt:lpstr>Supported Data Sources</vt:lpstr>
      <vt:lpstr>PowerPoint Presentation</vt:lpstr>
      <vt:lpstr>2Ring Licensing</vt:lpstr>
      <vt:lpstr>2Ring DW with 2Ring Gadgets for Cisco Finesse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2Ring Dashboards &amp; Wallboards (DW) Works</vt:lpstr>
      <vt:lpstr>System Requirements</vt:lpstr>
      <vt:lpstr>2Ring Power Tool (Personalized Wallboard)</vt:lpstr>
      <vt:lpstr>HW for Traditional Screens (not provided by 2Ring)</vt:lpstr>
      <vt:lpstr>Want to know more?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2Ring Dashboards &amp; Wallboards</dc:title>
  <dc:creator>Michal Grebac</dc:creator>
  <cp:keywords>Cisco, CiscCC, CCTR, UCCX, WebExCC, UCCE</cp:keywords>
  <cp:lastModifiedBy>Michal Grebac</cp:lastModifiedBy>
  <cp:revision>503</cp:revision>
  <dcterms:created xsi:type="dcterms:W3CDTF">2014-07-22T15:51:15Z</dcterms:created>
  <dcterms:modified xsi:type="dcterms:W3CDTF">2021-02-26T23:34:24Z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0x010100DE6458DBBFD9CF42AC694B3E0535B8AC</vt:lpwstr>
  </property>
</Properties>
</file>